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86"/>
  </p:notesMasterIdLst>
  <p:handoutMasterIdLst>
    <p:handoutMasterId r:id="rId87"/>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8" r:id="rId58"/>
    <p:sldId id="329" r:id="rId59"/>
    <p:sldId id="330" r:id="rId60"/>
    <p:sldId id="332" r:id="rId61"/>
    <p:sldId id="333" r:id="rId62"/>
    <p:sldId id="334" r:id="rId63"/>
    <p:sldId id="336" r:id="rId64"/>
    <p:sldId id="337" r:id="rId65"/>
    <p:sldId id="338" r:id="rId66"/>
    <p:sldId id="340" r:id="rId67"/>
    <p:sldId id="341" r:id="rId68"/>
    <p:sldId id="342" r:id="rId69"/>
    <p:sldId id="344" r:id="rId70"/>
    <p:sldId id="345" r:id="rId71"/>
    <p:sldId id="346" r:id="rId72"/>
    <p:sldId id="349" r:id="rId73"/>
    <p:sldId id="363" r:id="rId74"/>
    <p:sldId id="364" r:id="rId75"/>
    <p:sldId id="350" r:id="rId76"/>
    <p:sldId id="352" r:id="rId77"/>
    <p:sldId id="353" r:id="rId78"/>
    <p:sldId id="354" r:id="rId79"/>
    <p:sldId id="356" r:id="rId80"/>
    <p:sldId id="357" r:id="rId81"/>
    <p:sldId id="358" r:id="rId82"/>
    <p:sldId id="360" r:id="rId83"/>
    <p:sldId id="361" r:id="rId84"/>
    <p:sldId id="36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5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Williams" initials="BW" lastIdx="1" clrIdx="0"/>
  <p:cmAuthor id="1" name="Patrice " initials="P" lastIdx="1" clrIdx="1"/>
  <p:cmAuthor id="2" name="Kathryn Leeber" initials="K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0" autoAdjust="0"/>
    <p:restoredTop sz="75646" autoAdjust="0"/>
  </p:normalViewPr>
  <p:slideViewPr>
    <p:cSldViewPr snapToGrid="0">
      <p:cViewPr varScale="1">
        <p:scale>
          <a:sx n="95" d="100"/>
          <a:sy n="95" d="100"/>
        </p:scale>
        <p:origin x="376" y="184"/>
      </p:cViewPr>
      <p:guideLst>
        <p:guide orient="horz" pos="924"/>
        <p:guide pos="567"/>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4CEAB793-6C11-C040-AAB3-9BFBCDAA444E}"/>
    <pc:docChg chg="undo custSel addSld delSld modSld">
      <pc:chgData name="Kathryn Leeber" userId="15028f3c-0a13-4345-9369-dac953ae4f16" providerId="ADAL" clId="{4CEAB793-6C11-C040-AAB3-9BFBCDAA444E}" dt="2020-10-14T12:50:00.349" v="98" actId="1592"/>
      <pc:docMkLst>
        <pc:docMk/>
      </pc:docMkLst>
      <pc:sldChg chg="addSp delSp modSp mod">
        <pc:chgData name="Kathryn Leeber" userId="15028f3c-0a13-4345-9369-dac953ae4f16" providerId="ADAL" clId="{4CEAB793-6C11-C040-AAB3-9BFBCDAA444E}" dt="2020-10-08T16:25:59.416" v="96" actId="962"/>
        <pc:sldMkLst>
          <pc:docMk/>
          <pc:sldMk cId="1732698309" sldId="258"/>
        </pc:sldMkLst>
        <pc:picChg chg="add mod">
          <ac:chgData name="Kathryn Leeber" userId="15028f3c-0a13-4345-9369-dac953ae4f16" providerId="ADAL" clId="{4CEAB793-6C11-C040-AAB3-9BFBCDAA444E}" dt="2020-10-08T16:25:59.416" v="96" actId="962"/>
          <ac:picMkLst>
            <pc:docMk/>
            <pc:sldMk cId="1732698309" sldId="258"/>
            <ac:picMk id="3" creationId="{9E72F30F-ECE2-914C-9D30-290CB4BC35F3}"/>
          </ac:picMkLst>
        </pc:picChg>
        <pc:picChg chg="del">
          <ac:chgData name="Kathryn Leeber" userId="15028f3c-0a13-4345-9369-dac953ae4f16" providerId="ADAL" clId="{4CEAB793-6C11-C040-AAB3-9BFBCDAA444E}" dt="2020-10-08T16:25:31.739" v="87" actId="478"/>
          <ac:picMkLst>
            <pc:docMk/>
            <pc:sldMk cId="1732698309" sldId="258"/>
            <ac:picMk id="5" creationId="{72745D91-033E-FE49-8C69-8A2627DA39F1}"/>
          </ac:picMkLst>
        </pc:picChg>
      </pc:sldChg>
      <pc:sldChg chg="delCm">
        <pc:chgData name="Kathryn Leeber" userId="15028f3c-0a13-4345-9369-dac953ae4f16" providerId="ADAL" clId="{4CEAB793-6C11-C040-AAB3-9BFBCDAA444E}" dt="2020-10-14T12:47:41.722" v="97" actId="1592"/>
        <pc:sldMkLst>
          <pc:docMk/>
          <pc:sldMk cId="0" sldId="279"/>
        </pc:sldMkLst>
      </pc:sldChg>
      <pc:sldChg chg="modNotesTx">
        <pc:chgData name="Kathryn Leeber" userId="15028f3c-0a13-4345-9369-dac953ae4f16" providerId="ADAL" clId="{4CEAB793-6C11-C040-AAB3-9BFBCDAA444E}" dt="2020-10-07T13:59:23.181" v="16" actId="20577"/>
        <pc:sldMkLst>
          <pc:docMk/>
          <pc:sldMk cId="0" sldId="288"/>
        </pc:sldMkLst>
      </pc:sldChg>
      <pc:sldChg chg="modNotesTx">
        <pc:chgData name="Kathryn Leeber" userId="15028f3c-0a13-4345-9369-dac953ae4f16" providerId="ADAL" clId="{4CEAB793-6C11-C040-AAB3-9BFBCDAA444E}" dt="2020-10-07T13:59:52.817" v="19" actId="20577"/>
        <pc:sldMkLst>
          <pc:docMk/>
          <pc:sldMk cId="0" sldId="306"/>
        </pc:sldMkLst>
      </pc:sldChg>
      <pc:sldChg chg="modSp mod">
        <pc:chgData name="Kathryn Leeber" userId="15028f3c-0a13-4345-9369-dac953ae4f16" providerId="ADAL" clId="{4CEAB793-6C11-C040-AAB3-9BFBCDAA444E}" dt="2020-10-07T13:54:00.160" v="0" actId="20577"/>
        <pc:sldMkLst>
          <pc:docMk/>
          <pc:sldMk cId="0" sldId="310"/>
        </pc:sldMkLst>
        <pc:spChg chg="mod">
          <ac:chgData name="Kathryn Leeber" userId="15028f3c-0a13-4345-9369-dac953ae4f16" providerId="ADAL" clId="{4CEAB793-6C11-C040-AAB3-9BFBCDAA444E}" dt="2020-10-07T13:54:00.160" v="0" actId="20577"/>
          <ac:spMkLst>
            <pc:docMk/>
            <pc:sldMk cId="0" sldId="310"/>
            <ac:spMk id="46083" creationId="{00000000-0000-0000-0000-000000000000}"/>
          </ac:spMkLst>
        </pc:spChg>
      </pc:sldChg>
      <pc:sldChg chg="delCm">
        <pc:chgData name="Kathryn Leeber" userId="15028f3c-0a13-4345-9369-dac953ae4f16" providerId="ADAL" clId="{4CEAB793-6C11-C040-AAB3-9BFBCDAA444E}" dt="2020-10-14T12:50:00.349" v="98" actId="1592"/>
        <pc:sldMkLst>
          <pc:docMk/>
          <pc:sldMk cId="0" sldId="311"/>
        </pc:sldMkLst>
      </pc:sldChg>
      <pc:sldChg chg="modSp mod">
        <pc:chgData name="Kathryn Leeber" userId="15028f3c-0a13-4345-9369-dac953ae4f16" providerId="ADAL" clId="{4CEAB793-6C11-C040-AAB3-9BFBCDAA444E}" dt="2020-10-07T13:58:34.380" v="10" actId="20577"/>
        <pc:sldMkLst>
          <pc:docMk/>
          <pc:sldMk cId="0" sldId="334"/>
        </pc:sldMkLst>
        <pc:spChg chg="mod">
          <ac:chgData name="Kathryn Leeber" userId="15028f3c-0a13-4345-9369-dac953ae4f16" providerId="ADAL" clId="{4CEAB793-6C11-C040-AAB3-9BFBCDAA444E}" dt="2020-10-07T13:56:16.556" v="5" actId="14100"/>
          <ac:spMkLst>
            <pc:docMk/>
            <pc:sldMk cId="0" sldId="334"/>
            <ac:spMk id="72708" creationId="{00000000-0000-0000-0000-000000000000}"/>
          </ac:spMkLst>
        </pc:spChg>
        <pc:spChg chg="mod">
          <ac:chgData name="Kathryn Leeber" userId="15028f3c-0a13-4345-9369-dac953ae4f16" providerId="ADAL" clId="{4CEAB793-6C11-C040-AAB3-9BFBCDAA444E}" dt="2020-10-07T13:58:34.380" v="10" actId="20577"/>
          <ac:spMkLst>
            <pc:docMk/>
            <pc:sldMk cId="0" sldId="334"/>
            <ac:spMk id="104450" creationId="{00000000-0000-0000-0000-000000000000}"/>
          </ac:spMkLst>
        </pc:spChg>
      </pc:sldChg>
      <pc:sldChg chg="modSp mod addCm delCm modCm">
        <pc:chgData name="Kathryn Leeber" userId="15028f3c-0a13-4345-9369-dac953ae4f16" providerId="ADAL" clId="{4CEAB793-6C11-C040-AAB3-9BFBCDAA444E}" dt="2020-10-07T14:24:06.211" v="20" actId="1592"/>
        <pc:sldMkLst>
          <pc:docMk/>
          <pc:sldMk cId="0" sldId="350"/>
        </pc:sldMkLst>
        <pc:spChg chg="mod">
          <ac:chgData name="Kathryn Leeber" userId="15028f3c-0a13-4345-9369-dac953ae4f16" providerId="ADAL" clId="{4CEAB793-6C11-C040-AAB3-9BFBCDAA444E}" dt="2020-10-07T13:56:50.758" v="7" actId="20577"/>
          <ac:spMkLst>
            <pc:docMk/>
            <pc:sldMk cId="0" sldId="350"/>
            <ac:spMk id="89092" creationId="{00000000-0000-0000-0000-000000000000}"/>
          </ac:spMkLst>
        </pc:spChg>
      </pc:sldChg>
      <pc:sldChg chg="del">
        <pc:chgData name="Kathryn Leeber" userId="15028f3c-0a13-4345-9369-dac953ae4f16" providerId="ADAL" clId="{4CEAB793-6C11-C040-AAB3-9BFBCDAA444E}" dt="2020-10-07T13:56:21.377" v="6" actId="2696"/>
        <pc:sldMkLst>
          <pc:docMk/>
          <pc:sldMk cId="491027323" sldId="363"/>
        </pc:sldMkLst>
      </pc:sldChg>
      <pc:sldChg chg="modSp add mod">
        <pc:chgData name="Kathryn Leeber" userId="15028f3c-0a13-4345-9369-dac953ae4f16" providerId="ADAL" clId="{4CEAB793-6C11-C040-AAB3-9BFBCDAA444E}" dt="2020-10-07T14:26:06.426" v="76" actId="20577"/>
        <pc:sldMkLst>
          <pc:docMk/>
          <pc:sldMk cId="3443230220" sldId="363"/>
        </pc:sldMkLst>
        <pc:spChg chg="mod">
          <ac:chgData name="Kathryn Leeber" userId="15028f3c-0a13-4345-9369-dac953ae4f16" providerId="ADAL" clId="{4CEAB793-6C11-C040-AAB3-9BFBCDAA444E}" dt="2020-10-07T14:24:17.611" v="27" actId="20577"/>
          <ac:spMkLst>
            <pc:docMk/>
            <pc:sldMk cId="3443230220" sldId="363"/>
            <ac:spMk id="2" creationId="{7CA5AE11-B828-D840-889A-C4DF145A551C}"/>
          </ac:spMkLst>
        </pc:spChg>
        <pc:spChg chg="mod">
          <ac:chgData name="Kathryn Leeber" userId="15028f3c-0a13-4345-9369-dac953ae4f16" providerId="ADAL" clId="{4CEAB793-6C11-C040-AAB3-9BFBCDAA444E}" dt="2020-10-07T14:26:06.426" v="76" actId="20577"/>
          <ac:spMkLst>
            <pc:docMk/>
            <pc:sldMk cId="3443230220" sldId="363"/>
            <ac:spMk id="3" creationId="{CA72D95D-447F-104E-ABB5-B7B3243320DB}"/>
          </ac:spMkLst>
        </pc:spChg>
      </pc:sldChg>
      <pc:sldChg chg="modSp add mod">
        <pc:chgData name="Kathryn Leeber" userId="15028f3c-0a13-4345-9369-dac953ae4f16" providerId="ADAL" clId="{4CEAB793-6C11-C040-AAB3-9BFBCDAA444E}" dt="2020-10-07T14:26:37.127" v="86" actId="20577"/>
        <pc:sldMkLst>
          <pc:docMk/>
          <pc:sldMk cId="3924996082" sldId="364"/>
        </pc:sldMkLst>
        <pc:spChg chg="mod">
          <ac:chgData name="Kathryn Leeber" userId="15028f3c-0a13-4345-9369-dac953ae4f16" providerId="ADAL" clId="{4CEAB793-6C11-C040-AAB3-9BFBCDAA444E}" dt="2020-10-07T14:26:29.937" v="83" actId="20577"/>
          <ac:spMkLst>
            <pc:docMk/>
            <pc:sldMk cId="3924996082" sldId="364"/>
            <ac:spMk id="2" creationId="{1B0F2D38-F533-8E49-BC76-DBC4ECD29CDC}"/>
          </ac:spMkLst>
        </pc:spChg>
        <pc:spChg chg="mod">
          <ac:chgData name="Kathryn Leeber" userId="15028f3c-0a13-4345-9369-dac953ae4f16" providerId="ADAL" clId="{4CEAB793-6C11-C040-AAB3-9BFBCDAA444E}" dt="2020-10-07T14:26:37.127" v="86" actId="20577"/>
          <ac:spMkLst>
            <pc:docMk/>
            <pc:sldMk cId="3924996082" sldId="364"/>
            <ac:spMk id="3" creationId="{712F2214-C2E2-6B44-B4CB-0D83862C7F14}"/>
          </ac:spMkLst>
        </pc:spChg>
      </pc:sldChg>
    </pc:docChg>
  </pc:docChgLst>
  <pc:docChgLst>
    <pc:chgData name="Kathryn Leeber" userId="15028f3c-0a13-4345-9369-dac953ae4f16" providerId="ADAL" clId="{98456DD3-3BB3-1A43-A209-6E977F0B1FF0}"/>
    <pc:docChg chg="modSld modMainMaster">
      <pc:chgData name="Kathryn Leeber" userId="15028f3c-0a13-4345-9369-dac953ae4f16" providerId="ADAL" clId="{98456DD3-3BB3-1A43-A209-6E977F0B1FF0}" dt="2020-12-10T17:11:27.627" v="4" actId="14100"/>
      <pc:docMkLst>
        <pc:docMk/>
      </pc:docMkLst>
      <pc:sldChg chg="modSp mod">
        <pc:chgData name="Kathryn Leeber" userId="15028f3c-0a13-4345-9369-dac953ae4f16" providerId="ADAL" clId="{98456DD3-3BB3-1A43-A209-6E977F0B1FF0}" dt="2020-12-10T17:11:27.627" v="4" actId="14100"/>
        <pc:sldMkLst>
          <pc:docMk/>
          <pc:sldMk cId="3924996082" sldId="364"/>
        </pc:sldMkLst>
        <pc:spChg chg="mod">
          <ac:chgData name="Kathryn Leeber" userId="15028f3c-0a13-4345-9369-dac953ae4f16" providerId="ADAL" clId="{98456DD3-3BB3-1A43-A209-6E977F0B1FF0}" dt="2020-12-10T17:11:27.627" v="4" actId="14100"/>
          <ac:spMkLst>
            <pc:docMk/>
            <pc:sldMk cId="3924996082" sldId="364"/>
            <ac:spMk id="3" creationId="{712F2214-C2E2-6B44-B4CB-0D83862C7F14}"/>
          </ac:spMkLst>
        </pc:spChg>
      </pc:sldChg>
      <pc:sldMasterChg chg="modSp mod modSldLayout">
        <pc:chgData name="Kathryn Leeber" userId="15028f3c-0a13-4345-9369-dac953ae4f16" providerId="ADAL" clId="{98456DD3-3BB3-1A43-A209-6E977F0B1FF0}" dt="2020-12-10T17:07:26.667" v="3" actId="20577"/>
        <pc:sldMasterMkLst>
          <pc:docMk/>
          <pc:sldMasterMk cId="4075538696" sldId="2147483658"/>
        </pc:sldMasterMkLst>
        <pc:spChg chg="mod">
          <ac:chgData name="Kathryn Leeber" userId="15028f3c-0a13-4345-9369-dac953ae4f16" providerId="ADAL" clId="{98456DD3-3BB3-1A43-A209-6E977F0B1FF0}" dt="2020-12-10T17:07:26.667" v="3" actId="20577"/>
          <ac:spMkLst>
            <pc:docMk/>
            <pc:sldMasterMk cId="4075538696" sldId="2147483658"/>
            <ac:spMk id="7" creationId="{21F38BD8-3F75-CE4C-AFEF-0C6B45F77F8C}"/>
          </ac:spMkLst>
        </pc:spChg>
        <pc:sldLayoutChg chg="modSp mod">
          <pc:chgData name="Kathryn Leeber" userId="15028f3c-0a13-4345-9369-dac953ae4f16" providerId="ADAL" clId="{98456DD3-3BB3-1A43-A209-6E977F0B1FF0}" dt="2020-12-10T17:07:22.964" v="1" actId="20577"/>
          <pc:sldLayoutMkLst>
            <pc:docMk/>
            <pc:sldMasterMk cId="4075538696" sldId="2147483658"/>
            <pc:sldLayoutMk cId="974609652" sldId="2147483659"/>
          </pc:sldLayoutMkLst>
          <pc:spChg chg="mod">
            <ac:chgData name="Kathryn Leeber" userId="15028f3c-0a13-4345-9369-dac953ae4f16" providerId="ADAL" clId="{98456DD3-3BB3-1A43-A209-6E977F0B1FF0}" dt="2020-12-10T17:07:22.964" v="1" actId="20577"/>
            <ac:spMkLst>
              <pc:docMk/>
              <pc:sldMasterMk cId="4075538696" sldId="2147483658"/>
              <pc:sldLayoutMk cId="974609652" sldId="214748365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12/10/20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390891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Patient Assessment</a:t>
            </a:r>
          </a:p>
          <a:p>
            <a:r>
              <a:rPr lang="en-US" altLang="en-US" dirty="0">
                <a:latin typeface="Times New Roman" charset="0"/>
                <a:ea typeface="MS PGothic" charset="-128"/>
              </a:rPr>
              <a:t>A. Assessment of the medical patient is similar to assessment of the trauma patient, but with a different focus.</a:t>
            </a:r>
          </a:p>
          <a:p>
            <a:r>
              <a:rPr lang="en-US" altLang="en-US" dirty="0">
                <a:latin typeface="Times New Roman" charset="0"/>
                <a:ea typeface="MS PGothic" charset="-128"/>
              </a:rPr>
              <a:t> 	1. Medical patient assessment is focused on:</a:t>
            </a:r>
          </a:p>
          <a:p>
            <a:r>
              <a:rPr lang="en-US" altLang="en-US" dirty="0">
                <a:latin typeface="Times New Roman" charset="0"/>
                <a:ea typeface="MS PGothic" charset="-128"/>
              </a:rPr>
              <a:t> 		a. Nature of illness (NOI)</a:t>
            </a:r>
          </a:p>
          <a:p>
            <a:r>
              <a:rPr lang="en-US" altLang="en-US" dirty="0">
                <a:latin typeface="Times New Roman" charset="0"/>
                <a:ea typeface="MS PGothic" charset="-128"/>
              </a:rPr>
              <a:t> 		b. Symptoms</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Chief complaint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26630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Establish an accurate medical history.</a:t>
            </a:r>
          </a:p>
          <a:p>
            <a:r>
              <a:rPr lang="en-US" altLang="en-US" dirty="0">
                <a:latin typeface="Times New Roman" charset="0"/>
                <a:ea typeface="MS PGothic" charset="-128"/>
              </a:rPr>
              <a:t>3. Use dispatch information to guide your initial response, but do not get locked into a preconceived idea of the patient</a:t>
            </a:r>
            <a:r>
              <a:rPr lang="ja-JP" altLang="en-US" dirty="0">
                <a:latin typeface="Times New Roman" charset="0"/>
                <a:ea typeface="MS PGothic" charset="-128"/>
              </a:rPr>
              <a:t>’</a:t>
            </a:r>
            <a:r>
              <a:rPr lang="en-US" altLang="ja-JP" dirty="0">
                <a:latin typeface="Times New Roman" charset="0"/>
                <a:ea typeface="MS PGothic" charset="-128"/>
              </a:rPr>
              <a:t>s condition.</a:t>
            </a:r>
          </a:p>
          <a:p>
            <a:r>
              <a:rPr lang="en-US" altLang="en-US" dirty="0">
                <a:latin typeface="Times New Roman" charset="0"/>
                <a:ea typeface="MS PGothic" charset="-128"/>
              </a:rPr>
              <a:t> 	a. Injuries may distract from the underlying condition.</a:t>
            </a:r>
          </a:p>
          <a:p>
            <a:r>
              <a:rPr lang="en-US" altLang="en-US" dirty="0">
                <a:latin typeface="Times New Roman" charset="0"/>
                <a:ea typeface="MS PGothic" charset="-128"/>
              </a:rPr>
              <a:t> 	b. Tunnel vision occurs when you become focused on one aspect of the patient</a:t>
            </a:r>
            <a:r>
              <a:rPr lang="ja-JP" altLang="en-US" dirty="0">
                <a:latin typeface="Times New Roman" charset="0"/>
                <a:ea typeface="MS PGothic" charset="-128"/>
              </a:rPr>
              <a:t>’</a:t>
            </a:r>
            <a:r>
              <a:rPr lang="en-US" altLang="ja-JP" dirty="0">
                <a:latin typeface="Times New Roman" charset="0"/>
                <a:ea typeface="MS PGothic" charset="-128"/>
              </a:rPr>
              <a:t>s condition and exclude all others, which may cause you to miss an important injury or illness.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16450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4. 	Assessment may be difficult with uncooperative or hostile patients.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	a.</a:t>
            </a:r>
            <a:r>
              <a:rPr lang="en-US" baseline="0" dirty="0">
                <a:solidFill>
                  <a:srgbClr val="000000"/>
                </a:solidFill>
                <a:latin typeface="Times New Roman"/>
                <a:ea typeface="Times New Roman"/>
                <a:cs typeface="Berkeley-Book"/>
              </a:rPr>
              <a:t> </a:t>
            </a:r>
            <a:r>
              <a:rPr lang="en-US" dirty="0">
                <a:solidFill>
                  <a:srgbClr val="000000"/>
                </a:solidFill>
                <a:latin typeface="Times New Roman"/>
                <a:ea typeface="Times New Roman"/>
                <a:cs typeface="Berkeley-Book"/>
              </a:rPr>
              <a:t>Maintain a professional, calm, nonjudgmental demeanor at all times.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	b. Refrain from labeling patients and displaying personal biases.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	</a:t>
            </a:r>
            <a:r>
              <a:rPr lang="en-US" dirty="0" err="1">
                <a:solidFill>
                  <a:srgbClr val="000000"/>
                </a:solidFill>
                <a:latin typeface="Times New Roman"/>
                <a:ea typeface="Times New Roman"/>
                <a:cs typeface="Berkeley-Book"/>
              </a:rPr>
              <a:t>c.</a:t>
            </a:r>
            <a:r>
              <a:rPr lang="en-US" dirty="0">
                <a:solidFill>
                  <a:srgbClr val="000000"/>
                </a:solidFill>
                <a:latin typeface="Times New Roman"/>
                <a:ea typeface="Times New Roman"/>
                <a:cs typeface="Berkeley-Book"/>
              </a:rPr>
              <a:t>  A frequent caller may have a different complaint this time.</a:t>
            </a:r>
          </a:p>
          <a:p>
            <a:pPr>
              <a:defRPr/>
            </a:pPr>
            <a:endParaRPr lang="en-US" altLang="en-US" dirty="0">
              <a:cs typeface="ＭＳ Ｐゴシック" charset="0"/>
            </a:endParaRPr>
          </a:p>
        </p:txBody>
      </p:sp>
    </p:spTree>
    <p:extLst>
      <p:ext uri="{BB962C8B-B14F-4D97-AF65-F5344CB8AC3E}">
        <p14:creationId xmlns:p14="http://schemas.microsoft.com/office/powerpoint/2010/main" val="178601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B. 	Scene size-up</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1. 	Scene safety</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Ensure the scene is safe for you, your crew, and your patient.</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b. 	Use standard precautions and determine the number of patients and whether you need additional help.</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2. 	Determine the NOI.</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The index of suspicion is your awareness and concern for potentially serious underlying and unseen injuries or illness.</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b.	Initiate spinal immobilization if indicated.</a:t>
            </a:r>
          </a:p>
          <a:p>
            <a:pPr>
              <a:defRPr/>
            </a:pPr>
            <a:endParaRPr lang="en-US" altLang="en-US" dirty="0">
              <a:cs typeface="ＭＳ Ｐゴシック" charset="0"/>
            </a:endParaRPr>
          </a:p>
        </p:txBody>
      </p:sp>
    </p:spTree>
    <p:extLst>
      <p:ext uri="{BB962C8B-B14F-4D97-AF65-F5344CB8AC3E}">
        <p14:creationId xmlns:p14="http://schemas.microsoft.com/office/powerpoint/2010/main" val="67351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sz="1400"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sz="1400" dirty="0">
              <a:latin typeface="Times New Roman" charset="0"/>
              <a:ea typeface="MS PGothic" charset="-128"/>
            </a:endParaRPr>
          </a:p>
          <a:p>
            <a:pPr marL="228600" indent="-228600">
              <a:spcBef>
                <a:spcPts val="600"/>
              </a:spcBef>
              <a:spcAft>
                <a:spcPts val="600"/>
              </a:spcAft>
              <a:tabLst>
                <a:tab pos="228600" algn="l"/>
              </a:tabLst>
            </a:pPr>
            <a:r>
              <a:rPr lang="en-US" altLang="en-US" sz="1400" dirty="0">
                <a:latin typeface="Times New Roman" charset="0"/>
                <a:ea typeface="MS PGothic" charset="-128"/>
              </a:rPr>
              <a:t>C. 	Primary assessment</a:t>
            </a:r>
          </a:p>
          <a:p>
            <a:pPr marL="228600" indent="-228600">
              <a:spcBef>
                <a:spcPts val="600"/>
              </a:spcBef>
              <a:spcAft>
                <a:spcPts val="600"/>
              </a:spcAft>
              <a:tabLst>
                <a:tab pos="228600" algn="l"/>
              </a:tabLst>
            </a:pPr>
            <a:r>
              <a:rPr lang="en-US" altLang="en-US" sz="1400" dirty="0">
                <a:solidFill>
                  <a:srgbClr val="000000"/>
                </a:solidFill>
                <a:latin typeface="Times New Roman" charset="0"/>
                <a:ea typeface="MS PGothic" charset="-128"/>
              </a:rPr>
              <a:t>	1. Develop a general impression.</a:t>
            </a:r>
          </a:p>
          <a:p>
            <a:pPr marL="228600" indent="-228600">
              <a:spcBef>
                <a:spcPct val="0"/>
              </a:spcBef>
              <a:spcAft>
                <a:spcPts val="300"/>
              </a:spcAft>
              <a:tabLst>
                <a:tab pos="228600" algn="l"/>
              </a:tabLst>
            </a:pPr>
            <a:r>
              <a:rPr lang="en-US" altLang="en-US" dirty="0">
                <a:latin typeface="Times New Roman" charset="0"/>
                <a:ea typeface="MS PGothic" charset="-128"/>
              </a:rPr>
              <a:t>	 	a. Perform a rapid examination of the patient to identify life threats.</a:t>
            </a:r>
          </a:p>
          <a:p>
            <a:pPr marL="228600" indent="-228600">
              <a:spcBef>
                <a:spcPct val="0"/>
              </a:spcBef>
              <a:spcAft>
                <a:spcPts val="300"/>
              </a:spcAft>
              <a:tabLst>
                <a:tab pos="228600" algn="l"/>
              </a:tabLst>
            </a:pPr>
            <a:r>
              <a:rPr lang="en-US" altLang="en-US" dirty="0">
                <a:latin typeface="Times New Roman" charset="0"/>
                <a:ea typeface="MS PGothic" charset="-128"/>
              </a:rPr>
              <a:t>	 	b. Quickly determine the patient</a:t>
            </a:r>
            <a:r>
              <a:rPr lang="ja-JP" altLang="en-US" dirty="0">
                <a:latin typeface="Times New Roman" charset="0"/>
                <a:ea typeface="MS PGothic" charset="-128"/>
              </a:rPr>
              <a:t>’</a:t>
            </a:r>
            <a:r>
              <a:rPr lang="en-US" altLang="ja-JP" dirty="0">
                <a:latin typeface="Times New Roman" charset="0"/>
                <a:ea typeface="MS PGothic" charset="-128"/>
              </a:rPr>
              <a:t>s level of consciousness using the AVPU scale.</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257047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solidFill>
                <a:srgbClr val="000000"/>
              </a:solidFill>
              <a:latin typeface="Times New Roman"/>
              <a:ea typeface="Times New Roman"/>
              <a:cs typeface="Berkeley-Book"/>
            </a:endParaRP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Berkeley-Book"/>
              </a:rPr>
              <a:t>2. Airway and breathing</a:t>
            </a: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ＭＳ Ｐゴシック" charset="0"/>
              </a:rPr>
              <a:t> 	</a:t>
            </a:r>
            <a:r>
              <a:rPr lang="en-US" dirty="0">
                <a:latin typeface="Times New Roman"/>
                <a:ea typeface="Times New Roman"/>
                <a:cs typeface="ＭＳ Ｐゴシック" charset="0"/>
              </a:rPr>
              <a:t>a. In conscious patients, ensure the airway is open and they are breathing adequately.</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b. Check the respiratory rate, depth, and quality.</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c.</a:t>
            </a:r>
            <a:r>
              <a:rPr lang="en-US" dirty="0">
                <a:latin typeface="Times New Roman"/>
                <a:ea typeface="Times New Roman"/>
                <a:cs typeface="ＭＳ Ｐゴシック" charset="0"/>
              </a:rPr>
              <a:t> Consider applying oxygen if breathing has been affected. </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d.</a:t>
            </a:r>
            <a:r>
              <a:rPr lang="en-US" dirty="0">
                <a:latin typeface="Times New Roman"/>
                <a:ea typeface="Times New Roman"/>
                <a:cs typeface="ＭＳ Ｐゴシック" charset="0"/>
              </a:rPr>
              <a:t> For unconscious patients, make sure to open the airway using the proper technique, and take several seconds to evaluate their breathing.</a:t>
            </a:r>
          </a:p>
        </p:txBody>
      </p:sp>
    </p:spTree>
    <p:extLst>
      <p:ext uri="{BB962C8B-B14F-4D97-AF65-F5344CB8AC3E}">
        <p14:creationId xmlns:p14="http://schemas.microsoft.com/office/powerpoint/2010/main" val="160786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685800" algn="l"/>
              </a:tabLst>
              <a:defRPr/>
            </a:pPr>
            <a:r>
              <a:rPr lang="en-US" dirty="0">
                <a:cs typeface="ＭＳ Ｐゴシック" charset="0"/>
              </a:rPr>
              <a:t>Lecture Outline </a:t>
            </a:r>
          </a:p>
          <a:p>
            <a:pPr marL="228600" indent="-228600">
              <a:spcBef>
                <a:spcPts val="600"/>
              </a:spcBef>
              <a:spcAft>
                <a:spcPts val="600"/>
              </a:spcAft>
              <a:tabLst>
                <a:tab pos="6858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685800" algn="l"/>
              </a:tabLst>
              <a:defRPr/>
            </a:pPr>
            <a:r>
              <a:rPr lang="en-US" dirty="0">
                <a:latin typeface="Times New Roman"/>
                <a:ea typeface="Times New Roman"/>
                <a:cs typeface="ＭＳ Ｐゴシック" charset="0"/>
              </a:rPr>
              <a:t>e.	Apply oxygen to patients if necessary</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i.	In shock</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ii.	With difficulty breathing</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iii.	When low oxygen saturations are measured (Sp</a:t>
            </a:r>
            <a:r>
              <a:rPr lang="en-US" sz="1000" dirty="0">
                <a:latin typeface="Times New Roman"/>
                <a:ea typeface="Times New Roman"/>
                <a:cs typeface="ＭＳ Ｐゴシック" charset="0"/>
              </a:rPr>
              <a:t>O</a:t>
            </a:r>
            <a:r>
              <a:rPr lang="en-US" baseline="-25000" dirty="0">
                <a:latin typeface="Times New Roman"/>
                <a:ea typeface="Times New Roman"/>
                <a:cs typeface="ＭＳ Ｐゴシック" charset="0"/>
              </a:rPr>
              <a:t>2</a:t>
            </a:r>
            <a:r>
              <a:rPr lang="en-US" dirty="0">
                <a:latin typeface="Times New Roman"/>
                <a:ea typeface="Times New Roman"/>
                <a:cs typeface="ＭＳ Ｐゴシック" charset="0"/>
              </a:rPr>
              <a:t> less than 94%)</a:t>
            </a:r>
          </a:p>
          <a:p>
            <a:pPr marL="228600" indent="-228600">
              <a:spcBef>
                <a:spcPts val="600"/>
              </a:spcBef>
              <a:spcAft>
                <a:spcPts val="600"/>
              </a:spcAft>
              <a:tabLst>
                <a:tab pos="914400" algn="l"/>
              </a:tabLst>
              <a:defRPr/>
            </a:pPr>
            <a:r>
              <a:rPr lang="en-US" dirty="0">
                <a:latin typeface="Times New Roman"/>
                <a:ea typeface="Times New Roman"/>
                <a:cs typeface="ＭＳ Ｐゴシック" charset="0"/>
              </a:rPr>
              <a:t>f.	Unconscious patients may need airway adjuncts and ventilatory assistance with a bag-mask device.</a:t>
            </a:r>
          </a:p>
          <a:p>
            <a:pPr>
              <a:defRPr/>
            </a:pPr>
            <a:endParaRPr lang="en-US" altLang="en-US" dirty="0">
              <a:cs typeface="ＭＳ Ｐゴシック" charset="0"/>
            </a:endParaRPr>
          </a:p>
        </p:txBody>
      </p:sp>
    </p:spTree>
    <p:extLst>
      <p:ext uri="{BB962C8B-B14F-4D97-AF65-F5344CB8AC3E}">
        <p14:creationId xmlns:p14="http://schemas.microsoft.com/office/powerpoint/2010/main" val="1678410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t>Lecture Outline </a:t>
            </a:r>
          </a:p>
          <a:p>
            <a:pPr marL="228600" indent="-228600">
              <a:spcBef>
                <a:spcPts val="600"/>
              </a:spcBef>
              <a:spcAft>
                <a:spcPts val="600"/>
              </a:spcAft>
              <a:tabLst>
                <a:tab pos="228600" algn="l"/>
              </a:tabLst>
              <a:defRPr/>
            </a:pPr>
            <a:endParaRPr lang="en-US" sz="1400" dirty="0">
              <a:solidFill>
                <a:srgbClr val="000000"/>
              </a:solidFill>
              <a:ea typeface="Times New Roman" pitchFamily="18" charset="0"/>
            </a:endParaRPr>
          </a:p>
          <a:p>
            <a:pPr marL="228600" indent="-228600">
              <a:spcBef>
                <a:spcPts val="600"/>
              </a:spcBef>
              <a:spcAft>
                <a:spcPts val="600"/>
              </a:spcAft>
              <a:tabLst>
                <a:tab pos="228600" algn="l"/>
              </a:tabLst>
              <a:defRPr/>
            </a:pPr>
            <a:r>
              <a:rPr lang="en-US" sz="1400" dirty="0">
                <a:solidFill>
                  <a:srgbClr val="000000"/>
                </a:solidFill>
                <a:ea typeface="Times New Roman" pitchFamily="18" charset="0"/>
              </a:rPr>
              <a:t>3. 	Circulation</a:t>
            </a:r>
          </a:p>
          <a:p>
            <a:pPr marL="457200" indent="-228600">
              <a:spcBef>
                <a:spcPct val="0"/>
              </a:spcBef>
              <a:spcAft>
                <a:spcPts val="300"/>
              </a:spcAft>
              <a:tabLst>
                <a:tab pos="228600" algn="l"/>
              </a:tabLst>
              <a:defRPr/>
            </a:pPr>
            <a:r>
              <a:rPr lang="en-US" dirty="0">
                <a:cs typeface="Times New Roman" pitchFamily="18" charset="0"/>
              </a:rPr>
              <a:t>a.	In a conscious patient by check the radial pulse and observe the patient</a:t>
            </a:r>
            <a:r>
              <a:rPr lang="ja-JP" altLang="en-US" dirty="0">
                <a:cs typeface="Times New Roman" pitchFamily="18" charset="0"/>
              </a:rPr>
              <a:t>’</a:t>
            </a:r>
            <a:r>
              <a:rPr lang="en-US" altLang="ja-JP" dirty="0">
                <a:cs typeface="Times New Roman" pitchFamily="18" charset="0"/>
              </a:rPr>
              <a:t>s skin color, temperature, and condition.</a:t>
            </a:r>
          </a:p>
          <a:p>
            <a:pPr marL="457200" indent="-228600">
              <a:spcBef>
                <a:spcPct val="0"/>
              </a:spcBef>
              <a:spcAft>
                <a:spcPts val="300"/>
              </a:spcAft>
              <a:tabLst>
                <a:tab pos="228600" algn="l"/>
              </a:tabLst>
              <a:defRPr/>
            </a:pPr>
            <a:r>
              <a:rPr lang="en-US" dirty="0">
                <a:cs typeface="Times New Roman" pitchFamily="18" charset="0"/>
              </a:rPr>
              <a:t>b.	For unconscious patients, assess the circulation at the carotid artery.</a:t>
            </a:r>
          </a:p>
          <a:p>
            <a:pPr marL="457200" indent="-228600">
              <a:tabLst>
                <a:tab pos="228600" algn="l"/>
              </a:tabLst>
              <a:defRPr/>
            </a:pPr>
            <a:endParaRPr lang="en-US" dirty="0"/>
          </a:p>
        </p:txBody>
      </p:sp>
    </p:spTree>
    <p:extLst>
      <p:ext uri="{BB962C8B-B14F-4D97-AF65-F5344CB8AC3E}">
        <p14:creationId xmlns:p14="http://schemas.microsoft.com/office/powerpoint/2010/main" val="1841200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solidFill>
                <a:srgbClr val="000000"/>
              </a:solidFill>
              <a:latin typeface="Times New Roman"/>
              <a:ea typeface="Times New Roman"/>
              <a:cs typeface="Berkeley-Book"/>
            </a:endParaRP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Berkeley-Book"/>
              </a:rPr>
              <a:t>4. Transport decision</a:t>
            </a: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ＭＳ Ｐゴシック" charset="0"/>
              </a:rPr>
              <a:t>	     </a:t>
            </a:r>
            <a:r>
              <a:rPr lang="en-US" dirty="0">
                <a:latin typeface="Times New Roman"/>
                <a:ea typeface="Times New Roman"/>
                <a:cs typeface="ＭＳ Ｐゴシック" charset="0"/>
              </a:rPr>
              <a:t>a. The following patients should be considered in serious condition and in need of rapid transport:</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i</a:t>
            </a:r>
            <a:r>
              <a:rPr lang="en-US" dirty="0">
                <a:latin typeface="Times New Roman"/>
                <a:ea typeface="Times New Roman"/>
                <a:cs typeface="ＭＳ Ｐゴシック" charset="0"/>
              </a:rPr>
              <a:t>.   Patients who are unconscious or who have an altered mental status</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ii.  Patients with airway or breathing problems</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 	iii. Patients with obvious circulation problems such as severe bleeding or signs of shock</a:t>
            </a:r>
          </a:p>
          <a:p>
            <a:pPr marL="685800" indent="-228600">
              <a:spcBef>
                <a:spcPts val="0"/>
              </a:spcBef>
              <a:spcAft>
                <a:spcPts val="300"/>
              </a:spcAft>
              <a:tabLst>
                <a:tab pos="914400" algn="l"/>
              </a:tabLst>
              <a:defRPr/>
            </a:pPr>
            <a:r>
              <a:rPr lang="en-US" dirty="0">
                <a:latin typeface="Times New Roman"/>
                <a:ea typeface="Times New Roman"/>
                <a:cs typeface="ＭＳ Ｐゴシック" charset="0"/>
              </a:rPr>
              <a:t>b.	If the patient does not meet the criteria for rapid transport, continue your assessment on scene and prepare for transport when you have completed the assessment and treatment.</a:t>
            </a:r>
          </a:p>
          <a:p>
            <a:pPr>
              <a:defRPr/>
            </a:pPr>
            <a:endParaRPr lang="en-US" altLang="en-US" dirty="0">
              <a:cs typeface="ＭＳ Ｐゴシック" charset="0"/>
            </a:endParaRPr>
          </a:p>
        </p:txBody>
      </p:sp>
    </p:spTree>
    <p:extLst>
      <p:ext uri="{BB962C8B-B14F-4D97-AF65-F5344CB8AC3E}">
        <p14:creationId xmlns:p14="http://schemas.microsoft.com/office/powerpoint/2010/main" val="1961606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D. 	History taking</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1. 	Determine what the problem is or what may be causing the problem.</a:t>
            </a:r>
          </a:p>
          <a:p>
            <a:pPr marL="685800" indent="-228600">
              <a:spcBef>
                <a:spcPts val="0"/>
              </a:spcBef>
              <a:spcAft>
                <a:spcPts val="300"/>
              </a:spcAft>
              <a:buAutoNum type="alphaLcPeriod"/>
              <a:tabLst>
                <a:tab pos="685800" algn="l"/>
              </a:tabLst>
              <a:defRPr/>
            </a:pPr>
            <a:r>
              <a:rPr lang="en-US" dirty="0">
                <a:latin typeface="Times New Roman"/>
                <a:ea typeface="Times New Roman"/>
                <a:cs typeface="ＭＳ Ｐゴシック" charset="0"/>
              </a:rPr>
              <a:t>Gather a thorough history </a:t>
            </a:r>
          </a:p>
          <a:p>
            <a:pPr marL="685800" indent="-228600">
              <a:spcBef>
                <a:spcPts val="0"/>
              </a:spcBef>
              <a:spcAft>
                <a:spcPts val="300"/>
              </a:spcAft>
              <a:buAutoNum type="alphaLcPeriod"/>
              <a:tabLst>
                <a:tab pos="685800" algn="l"/>
              </a:tabLst>
              <a:defRPr/>
            </a:pPr>
            <a:r>
              <a:rPr lang="en-US" dirty="0">
                <a:latin typeface="Times New Roman"/>
                <a:ea typeface="Times New Roman"/>
                <a:cs typeface="ＭＳ Ｐゴシック" charset="0"/>
              </a:rPr>
              <a:t>Investigate the NOI by inquiring about the chief complaint.</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c. 	For an unconscious patient, survey the scene for medication containers or medical devices.</a:t>
            </a:r>
          </a:p>
          <a:p>
            <a:pPr>
              <a:defRPr/>
            </a:pPr>
            <a:endParaRPr lang="en-US" altLang="en-US" dirty="0">
              <a:cs typeface="ＭＳ Ｐゴシック" charset="0"/>
            </a:endParaRPr>
          </a:p>
        </p:txBody>
      </p:sp>
    </p:spTree>
    <p:extLst>
      <p:ext uri="{BB962C8B-B14F-4D97-AF65-F5344CB8AC3E}">
        <p14:creationId xmlns:p14="http://schemas.microsoft.com/office/powerpoint/2010/main" val="54462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911655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t>Lecture Outline </a:t>
            </a:r>
          </a:p>
          <a:p>
            <a:pPr marL="228600" indent="-228600">
              <a:spcBef>
                <a:spcPts val="600"/>
              </a:spcBef>
              <a:spcAft>
                <a:spcPts val="600"/>
              </a:spcAft>
              <a:tabLst>
                <a:tab pos="228600" algn="l"/>
              </a:tabLst>
              <a:defRPr/>
            </a:pPr>
            <a:endParaRPr lang="en-US" dirty="0">
              <a:solidFill>
                <a:srgbClr val="000000"/>
              </a:solidFill>
              <a:ea typeface="Times New Roman" pitchFamily="18" charset="0"/>
            </a:endParaRPr>
          </a:p>
          <a:p>
            <a:pPr marL="228600" indent="-228600">
              <a:spcBef>
                <a:spcPts val="600"/>
              </a:spcBef>
              <a:spcAft>
                <a:spcPts val="600"/>
              </a:spcAft>
              <a:tabLst>
                <a:tab pos="228600" algn="l"/>
              </a:tabLst>
              <a:defRPr/>
            </a:pPr>
            <a:r>
              <a:rPr lang="en-US" dirty="0">
                <a:solidFill>
                  <a:srgbClr val="000000"/>
                </a:solidFill>
                <a:ea typeface="Times New Roman" pitchFamily="18" charset="0"/>
              </a:rPr>
              <a:t>2. 	Obtain a SAMPLE history and to ask questions about the patient</a:t>
            </a:r>
            <a:r>
              <a:rPr lang="ja-JP" altLang="en-US" dirty="0">
                <a:solidFill>
                  <a:srgbClr val="000000"/>
                </a:solidFill>
                <a:ea typeface="Times New Roman" pitchFamily="18" charset="0"/>
              </a:rPr>
              <a:t>’</a:t>
            </a:r>
            <a:r>
              <a:rPr lang="en-US" altLang="ja-JP" dirty="0">
                <a:solidFill>
                  <a:srgbClr val="000000"/>
                </a:solidFill>
                <a:ea typeface="Times New Roman" pitchFamily="18" charset="0"/>
              </a:rPr>
              <a:t>s chief complaint using the OPQRST mnemonic.</a:t>
            </a:r>
          </a:p>
          <a:p>
            <a:pPr marL="228600" indent="-228600">
              <a:spcBef>
                <a:spcPts val="600"/>
              </a:spcBef>
              <a:spcAft>
                <a:spcPts val="600"/>
              </a:spcAft>
              <a:tabLst>
                <a:tab pos="228600" algn="l"/>
              </a:tabLst>
              <a:defRPr/>
            </a:pPr>
            <a:r>
              <a:rPr lang="en-US" dirty="0">
                <a:solidFill>
                  <a:srgbClr val="000000"/>
                </a:solidFill>
                <a:ea typeface="Times New Roman" pitchFamily="18" charset="0"/>
              </a:rPr>
              <a:t>3.	Record any allergies, medical conditions, and medications.</a:t>
            </a:r>
          </a:p>
          <a:p>
            <a:pPr marL="228600" indent="-228600">
              <a:spcBef>
                <a:spcPts val="600"/>
              </a:spcBef>
              <a:spcAft>
                <a:spcPts val="600"/>
              </a:spcAft>
              <a:tabLst>
                <a:tab pos="228600" algn="l"/>
              </a:tabLst>
              <a:defRPr/>
            </a:pPr>
            <a:r>
              <a:rPr lang="en-US" dirty="0">
                <a:solidFill>
                  <a:srgbClr val="000000"/>
                </a:solidFill>
                <a:ea typeface="Times New Roman" pitchFamily="18" charset="0"/>
              </a:rPr>
              <a:t>4.	Some patients take numerous medications; take the medications with you to the hospital and list them in your report. </a:t>
            </a:r>
          </a:p>
          <a:p>
            <a:pPr marL="457200" indent="-228600">
              <a:tabLst>
                <a:tab pos="228600" algn="l"/>
              </a:tabLst>
              <a:defRPr/>
            </a:pPr>
            <a:endParaRPr lang="en-US" dirty="0"/>
          </a:p>
        </p:txBody>
      </p:sp>
    </p:spTree>
    <p:extLst>
      <p:ext uri="{BB962C8B-B14F-4D97-AF65-F5344CB8AC3E}">
        <p14:creationId xmlns:p14="http://schemas.microsoft.com/office/powerpoint/2010/main" val="898297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E. 	Secondary assessment</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1.	The secondary assessment may occur on scene or en route to the ED.</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In some cases, you may not have time to conduct a secondary assessment.</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2. 	Physical examinations</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All conscious patients should undergo a limited or detailed physical examination based on their chief complaint.</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b.	For unconscious patients, you should always perform a secondary assessment of the entire body or head-to-toe examination to obtain clues to assess the problem.</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c.	A full body assessment should help you obtain clues and should be performed quickly so it does not delay transport.</a:t>
            </a:r>
          </a:p>
          <a:p>
            <a:pPr>
              <a:defRPr/>
            </a:pPr>
            <a:endParaRPr lang="en-US" altLang="en-US" dirty="0">
              <a:cs typeface="ＭＳ Ｐゴシック" charset="0"/>
            </a:endParaRPr>
          </a:p>
        </p:txBody>
      </p:sp>
    </p:spTree>
    <p:extLst>
      <p:ext uri="{BB962C8B-B14F-4D97-AF65-F5344CB8AC3E}">
        <p14:creationId xmlns:p14="http://schemas.microsoft.com/office/powerpoint/2010/main" val="899777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If the patient’s condition warrants the secondary assessment:</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Examine the head, scalp, and face.</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Examine the neck closely.</a:t>
            </a:r>
          </a:p>
          <a:p>
            <a:r>
              <a:rPr lang="en-US" altLang="en-US" dirty="0">
                <a:latin typeface="Times New Roman" charset="0"/>
                <a:ea typeface="MS PGothic" charset="-128"/>
              </a:rPr>
              <a:t>	iii. Assess the chest and abdomen.</a:t>
            </a:r>
          </a:p>
          <a:p>
            <a:r>
              <a:rPr lang="en-US" altLang="en-US" dirty="0">
                <a:latin typeface="Times New Roman" charset="0"/>
                <a:ea typeface="MS PGothic" charset="-128"/>
              </a:rPr>
              <a:t>	iv. Palpate the legs and arms.</a:t>
            </a:r>
          </a:p>
          <a:p>
            <a:r>
              <a:rPr lang="en-US" altLang="en-US" dirty="0">
                <a:latin typeface="Times New Roman" charset="0"/>
                <a:ea typeface="MS PGothic" charset="-128"/>
              </a:rPr>
              <a:t> 	v. Examine the patient’s back.</a:t>
            </a:r>
          </a:p>
          <a:p>
            <a:r>
              <a:rPr lang="en-US" altLang="en-US" dirty="0">
                <a:latin typeface="Times New Roman" charset="0"/>
                <a:ea typeface="MS PGothic" charset="-128"/>
              </a:rPr>
              <a:t>e. Treatment will depend on the condition(s) found and your local protocols.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2132352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solidFill>
                <a:srgbClr val="000000"/>
              </a:solidFill>
              <a:latin typeface="Times New Roman"/>
              <a:ea typeface="Times New Roman"/>
              <a:cs typeface="Berkeley-Book"/>
            </a:endParaRP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Berkeley-Book"/>
              </a:rPr>
              <a:t>3. Vital signs</a:t>
            </a:r>
          </a:p>
          <a:p>
            <a:pPr marL="0" indent="0">
              <a:spcBef>
                <a:spcPts val="600"/>
              </a:spcBef>
              <a:spcAft>
                <a:spcPts val="600"/>
              </a:spcAft>
              <a:buNone/>
              <a:tabLst>
                <a:tab pos="228600" algn="l"/>
              </a:tabLst>
              <a:defRPr/>
            </a:pPr>
            <a:r>
              <a:rPr lang="en-US" sz="1400" dirty="0">
                <a:solidFill>
                  <a:srgbClr val="000000"/>
                </a:solidFill>
                <a:latin typeface="Times New Roman"/>
                <a:ea typeface="Times New Roman"/>
                <a:cs typeface="ＭＳ Ｐゴシック" charset="0"/>
              </a:rPr>
              <a:t> 	</a:t>
            </a:r>
            <a:r>
              <a:rPr lang="en-US" dirty="0">
                <a:latin typeface="Times New Roman"/>
                <a:ea typeface="Times New Roman"/>
                <a:cs typeface="ＭＳ Ｐゴシック" charset="0"/>
              </a:rPr>
              <a:t>a. Assess the pulse for rate, quality, and regularity at the most appropriate site.</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b. Identify the rate, quality, and regularity of the respirations and any difficulties that may be apparent. </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c.</a:t>
            </a:r>
            <a:r>
              <a:rPr lang="en-US" dirty="0">
                <a:latin typeface="Times New Roman"/>
                <a:ea typeface="Times New Roman"/>
                <a:cs typeface="ＭＳ Ｐゴシック" charset="0"/>
              </a:rPr>
              <a:t> Obtain an initial blood pressure, measuring both systolic and diastolic pressures. 	 </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d.</a:t>
            </a:r>
            <a:r>
              <a:rPr lang="en-US" dirty="0">
                <a:latin typeface="Times New Roman"/>
                <a:ea typeface="Times New Roman"/>
                <a:cs typeface="ＭＳ Ｐゴシック" charset="0"/>
              </a:rPr>
              <a:t> Consider using the automatic blood pressure cuff for future assessments at regular intervals. </a:t>
            </a:r>
          </a:p>
          <a:p>
            <a:pPr marL="0" indent="0">
              <a:spcBef>
                <a:spcPts val="600"/>
              </a:spcBef>
              <a:spcAft>
                <a:spcPts val="600"/>
              </a:spcAft>
              <a:buNone/>
              <a:tabLst>
                <a:tab pos="228600" algn="l"/>
              </a:tabLst>
              <a:defRPr/>
            </a:pPr>
            <a:r>
              <a:rPr lang="en-US" dirty="0">
                <a:latin typeface="Times New Roman"/>
                <a:ea typeface="Times New Roman"/>
                <a:cs typeface="ＭＳ Ｐゴシック" charset="0"/>
              </a:rPr>
              <a:t> 	e. Consider obtaining a blood glucose level and a pulse oximetry reading.</a:t>
            </a:r>
          </a:p>
          <a:p>
            <a:pPr>
              <a:defRPr/>
            </a:pPr>
            <a:endParaRPr lang="en-US" altLang="en-US" dirty="0">
              <a:cs typeface="ＭＳ Ｐゴシック" charset="0"/>
            </a:endParaRPr>
          </a:p>
        </p:txBody>
      </p:sp>
    </p:spTree>
    <p:extLst>
      <p:ext uri="{BB962C8B-B14F-4D97-AF65-F5344CB8AC3E}">
        <p14:creationId xmlns:p14="http://schemas.microsoft.com/office/powerpoint/2010/main" val="124894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E. 	Reassessment</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1. Once the assessment and treatment have been completed, reassessment should begin and continue throughout transport.</a:t>
            </a:r>
          </a:p>
          <a:p>
            <a:pPr marL="228600" indent="-228600">
              <a:spcBef>
                <a:spcPct val="0"/>
              </a:spcBef>
              <a:spcAft>
                <a:spcPts val="300"/>
              </a:spcAft>
              <a:tabLst>
                <a:tab pos="228600" algn="l"/>
              </a:tabLst>
            </a:pPr>
            <a:r>
              <a:rPr lang="en-US" altLang="en-US" sz="1100" dirty="0">
                <a:latin typeface="Times New Roman" charset="0"/>
                <a:ea typeface="MS PGothic" charset="-128"/>
              </a:rPr>
              <a:t>	 	a. Repeat the primary assessment and reassess the chief complaint.</a:t>
            </a:r>
          </a:p>
          <a:p>
            <a:pPr marL="228600" indent="-228600">
              <a:spcBef>
                <a:spcPct val="0"/>
              </a:spcBef>
              <a:spcAft>
                <a:spcPts val="300"/>
              </a:spcAft>
              <a:tabLst>
                <a:tab pos="228600" algn="l"/>
              </a:tabLst>
            </a:pPr>
            <a:r>
              <a:rPr lang="en-US" altLang="en-US" sz="1100" dirty="0">
                <a:latin typeface="Times New Roman" charset="0"/>
                <a:ea typeface="MS PGothic" charset="-128"/>
              </a:rPr>
              <a:t>	 	b. Consider the need for ALS backup.</a:t>
            </a:r>
          </a:p>
          <a:p>
            <a:pPr marL="228600" indent="-228600">
              <a:spcBef>
                <a:spcPct val="0"/>
              </a:spcBef>
              <a:spcAft>
                <a:spcPts val="300"/>
              </a:spcAft>
              <a:tabLst>
                <a:tab pos="228600" algn="l"/>
              </a:tabLst>
            </a:pPr>
            <a:r>
              <a:rPr lang="en-US" altLang="en-US" sz="1100" dirty="0">
                <a:latin typeface="Times New Roman" charset="0"/>
                <a:ea typeface="MS PGothic" charset="-128"/>
              </a:rPr>
              <a:t>	 	</a:t>
            </a:r>
            <a:r>
              <a:rPr lang="en-US" altLang="en-US" sz="1100" dirty="0" err="1">
                <a:latin typeface="Times New Roman" charset="0"/>
                <a:ea typeface="MS PGothic" charset="-128"/>
              </a:rPr>
              <a:t>c.</a:t>
            </a:r>
            <a:r>
              <a:rPr lang="en-US" altLang="en-US" sz="1100" dirty="0">
                <a:latin typeface="Times New Roman" charset="0"/>
                <a:ea typeface="MS PGothic" charset="-128"/>
              </a:rPr>
              <a:t> Repeat your physical examination to identify and treat changes in the patient</a:t>
            </a:r>
            <a:r>
              <a:rPr lang="ja-JP" altLang="en-US" sz="1100" dirty="0">
                <a:latin typeface="Times New Roman" charset="0"/>
                <a:ea typeface="MS PGothic" charset="-128"/>
              </a:rPr>
              <a:t>’</a:t>
            </a:r>
            <a:r>
              <a:rPr lang="en-US" altLang="ja-JP" sz="1100" dirty="0">
                <a:latin typeface="Times New Roman" charset="0"/>
                <a:ea typeface="MS PGothic" charset="-128"/>
              </a:rPr>
              <a:t>s condition.</a:t>
            </a:r>
          </a:p>
          <a:p>
            <a:pPr marL="228600" indent="-228600">
              <a:spcBef>
                <a:spcPct val="0"/>
              </a:spcBef>
              <a:spcAft>
                <a:spcPts val="300"/>
              </a:spcAft>
              <a:tabLst>
                <a:tab pos="228600" algn="l"/>
              </a:tabLst>
            </a:pPr>
            <a:r>
              <a:rPr lang="en-US" altLang="en-US" sz="1100" dirty="0">
                <a:latin typeface="Times New Roman" charset="0"/>
                <a:ea typeface="MS PGothic" charset="-128"/>
              </a:rPr>
              <a:t>	 	</a:t>
            </a:r>
            <a:r>
              <a:rPr lang="en-US" altLang="en-US" sz="1100" dirty="0" err="1">
                <a:latin typeface="Times New Roman" charset="0"/>
                <a:ea typeface="MS PGothic" charset="-128"/>
              </a:rPr>
              <a:t>d.</a:t>
            </a:r>
            <a:r>
              <a:rPr lang="en-US" altLang="en-US" sz="1100" dirty="0">
                <a:latin typeface="Times New Roman" charset="0"/>
                <a:ea typeface="MS PGothic" charset="-128"/>
              </a:rPr>
              <a:t> Obtain vital signs every 5 minutes for unstable patients and every 15 minutes for stable patients.</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2. Review all treatments that have been performed.</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3. Document any changes that have developed as a result of the treatments, and, if needed, adjust any of the treatments accordingly.</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153565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defRPr/>
            </a:pPr>
            <a:r>
              <a:rPr lang="en-US" sz="1800" dirty="0">
                <a:cs typeface="ＭＳ Ｐゴシック" charset="0"/>
              </a:rPr>
              <a:t>Lecture Outline </a:t>
            </a:r>
          </a:p>
          <a:p>
            <a:pPr>
              <a:spcBef>
                <a:spcPts val="1800"/>
              </a:spcBef>
              <a:spcAft>
                <a:spcPts val="600"/>
              </a:spcAft>
              <a:defRPr/>
            </a:pPr>
            <a:endParaRPr lang="en-US" sz="1800" dirty="0">
              <a:latin typeface="Times New Roman"/>
              <a:ea typeface="Times New Roman"/>
              <a:cs typeface="ＭＳ Ｐゴシック" charset="0"/>
            </a:endParaRPr>
          </a:p>
          <a:p>
            <a:pPr>
              <a:spcBef>
                <a:spcPts val="1800"/>
              </a:spcBef>
              <a:spcAft>
                <a:spcPts val="600"/>
              </a:spcAft>
              <a:defRPr/>
            </a:pPr>
            <a:r>
              <a:rPr lang="en-US" sz="1800" dirty="0">
                <a:latin typeface="Times New Roman"/>
                <a:ea typeface="Times New Roman"/>
                <a:cs typeface="ＭＳ Ｐゴシック" charset="0"/>
              </a:rPr>
              <a:t>III. Management: Transport and Destination</a:t>
            </a: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A. 	Most medical emergencies require a level of treatment beyond that available in the prehospital setting.</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1.	May require advanced testing available in a hospital</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2.	It may be beyond the scope of an EMT to administer medications to a patient.</a:t>
            </a:r>
          </a:p>
          <a:p>
            <a:pPr marL="685800" indent="-228600">
              <a:spcBef>
                <a:spcPts val="0"/>
              </a:spcBef>
              <a:spcAft>
                <a:spcPts val="300"/>
              </a:spcAft>
              <a:tabLst>
                <a:tab pos="685800" algn="l"/>
              </a:tabLst>
              <a:defRPr/>
            </a:pPr>
            <a:r>
              <a:rPr lang="en-US" sz="1100" dirty="0">
                <a:latin typeface="Times New Roman"/>
                <a:ea typeface="Times New Roman"/>
                <a:cs typeface="ＭＳ Ｐゴシック" charset="0"/>
              </a:rPr>
              <a:t>a.	Any administration of medication by an EMT requires direct permission from medical control.</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3. 	EMTs can use an automated external defibrillator (AED) on a patient who is pulseless and apneic.</a:t>
            </a:r>
          </a:p>
          <a:p>
            <a:pPr>
              <a:defRPr/>
            </a:pPr>
            <a:endParaRPr lang="en-US" altLang="en-US" dirty="0">
              <a:cs typeface="ＭＳ Ｐゴシック" charset="0"/>
            </a:endParaRPr>
          </a:p>
        </p:txBody>
      </p:sp>
    </p:spTree>
    <p:extLst>
      <p:ext uri="{BB962C8B-B14F-4D97-AF65-F5344CB8AC3E}">
        <p14:creationId xmlns:p14="http://schemas.microsoft.com/office/powerpoint/2010/main" val="1232408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B. 	Scene time</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1. Scene time may be longer for medical patients than for trauma patients.</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2. Gather as much information as possible to transmit to the ED.</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3. Critical patients always need rapid transport. They include patients:</a:t>
            </a:r>
          </a:p>
          <a:p>
            <a:pPr marL="228600" indent="-228600">
              <a:spcBef>
                <a:spcPct val="0"/>
              </a:spcBef>
              <a:spcAft>
                <a:spcPts val="300"/>
              </a:spcAft>
              <a:tabLst>
                <a:tab pos="228600" algn="l"/>
              </a:tabLst>
            </a:pPr>
            <a:r>
              <a:rPr lang="en-US" altLang="en-US" sz="1100" dirty="0">
                <a:latin typeface="Times New Roman" charset="0"/>
                <a:ea typeface="MS PGothic" charset="-128"/>
              </a:rPr>
              <a:t>	 	a. With altered mental status</a:t>
            </a:r>
          </a:p>
          <a:p>
            <a:pPr marL="228600" indent="-228600">
              <a:spcBef>
                <a:spcPct val="0"/>
              </a:spcBef>
              <a:spcAft>
                <a:spcPts val="300"/>
              </a:spcAft>
              <a:tabLst>
                <a:tab pos="228600" algn="l"/>
              </a:tabLst>
            </a:pPr>
            <a:r>
              <a:rPr lang="en-US" altLang="en-US" sz="1100" dirty="0">
                <a:latin typeface="Times New Roman" charset="0"/>
                <a:ea typeface="MS PGothic" charset="-128"/>
              </a:rPr>
              <a:t>	 	b. With airway or breathing difficulties</a:t>
            </a:r>
          </a:p>
          <a:p>
            <a:pPr marL="228600" indent="-228600">
              <a:spcBef>
                <a:spcPct val="0"/>
              </a:spcBef>
              <a:spcAft>
                <a:spcPts val="300"/>
              </a:spcAft>
              <a:tabLst>
                <a:tab pos="228600" algn="l"/>
              </a:tabLst>
            </a:pPr>
            <a:r>
              <a:rPr lang="en-US" altLang="en-US" sz="1100" dirty="0">
                <a:latin typeface="Times New Roman" charset="0"/>
                <a:ea typeface="MS PGothic" charset="-128"/>
              </a:rPr>
              <a:t>	 	</a:t>
            </a:r>
            <a:r>
              <a:rPr lang="en-US" altLang="en-US" sz="1100" dirty="0" err="1">
                <a:latin typeface="Times New Roman" charset="0"/>
                <a:ea typeface="MS PGothic" charset="-128"/>
              </a:rPr>
              <a:t>c.</a:t>
            </a:r>
            <a:r>
              <a:rPr lang="en-US" altLang="en-US" sz="1100" dirty="0">
                <a:latin typeface="Times New Roman" charset="0"/>
                <a:ea typeface="MS PGothic" charset="-128"/>
              </a:rPr>
              <a:t> With any sign of circulatory compromise</a:t>
            </a:r>
          </a:p>
          <a:p>
            <a:pPr marL="228600" indent="-228600">
              <a:spcBef>
                <a:spcPct val="0"/>
              </a:spcBef>
              <a:spcAft>
                <a:spcPts val="300"/>
              </a:spcAft>
              <a:tabLst>
                <a:tab pos="228600" algn="l"/>
              </a:tabLst>
            </a:pPr>
            <a:r>
              <a:rPr lang="en-US" altLang="en-US" sz="1100" dirty="0">
                <a:latin typeface="Times New Roman" charset="0"/>
                <a:ea typeface="MS PGothic" charset="-128"/>
              </a:rPr>
              <a:t>	 	</a:t>
            </a:r>
            <a:r>
              <a:rPr lang="en-US" altLang="en-US" sz="1100" dirty="0" err="1">
                <a:latin typeface="Times New Roman" charset="0"/>
                <a:ea typeface="MS PGothic" charset="-128"/>
              </a:rPr>
              <a:t>d.</a:t>
            </a:r>
            <a:r>
              <a:rPr lang="en-US" altLang="en-US" sz="1100" dirty="0">
                <a:latin typeface="Times New Roman" charset="0"/>
                <a:ea typeface="MS PGothic" charset="-128"/>
              </a:rPr>
              <a:t> Who are very old or very young</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60882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C. 	Type of transport</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1. 	If a life-threatening condition exists, the transportation should include lights and siren.</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2. 	If the patient is not critical, consider nonemergency transport.</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3. 	Modes of transport ultimately come in one of two categories: ground or air.</a:t>
            </a:r>
          </a:p>
          <a:p>
            <a:pPr>
              <a:defRPr/>
            </a:pPr>
            <a:endParaRPr lang="en-US" altLang="en-US" dirty="0">
              <a:cs typeface="ＭＳ Ｐゴシック" charset="0"/>
            </a:endParaRPr>
          </a:p>
        </p:txBody>
      </p:sp>
    </p:spTree>
    <p:extLst>
      <p:ext uri="{BB962C8B-B14F-4D97-AF65-F5344CB8AC3E}">
        <p14:creationId xmlns:p14="http://schemas.microsoft.com/office/powerpoint/2010/main" val="1915462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685800" algn="l"/>
              </a:tabLst>
              <a:defRPr/>
            </a:pPr>
            <a:r>
              <a:rPr lang="en-US" dirty="0">
                <a:cs typeface="ＭＳ Ｐゴシック" charset="0"/>
              </a:rPr>
              <a:t>Lecture Outline </a:t>
            </a:r>
          </a:p>
          <a:p>
            <a:pPr marL="228600" indent="-228600">
              <a:spcBef>
                <a:spcPts val="600"/>
              </a:spcBef>
              <a:spcAft>
                <a:spcPts val="600"/>
              </a:spcAft>
              <a:tabLst>
                <a:tab pos="685800" algn="l"/>
              </a:tabLst>
              <a:defRPr/>
            </a:pPr>
            <a:endParaRPr lang="en-US" dirty="0">
              <a:solidFill>
                <a:srgbClr val="000000"/>
              </a:solidFill>
              <a:latin typeface="Times New Roman"/>
              <a:ea typeface="Times New Roman"/>
              <a:cs typeface="ＭＳ Ｐゴシック" charset="0"/>
            </a:endParaRPr>
          </a:p>
          <a:p>
            <a:pPr marL="228600" indent="-228600">
              <a:spcBef>
                <a:spcPts val="600"/>
              </a:spcBef>
              <a:spcAft>
                <a:spcPts val="600"/>
              </a:spcAft>
              <a:tabLst>
                <a:tab pos="685800" algn="l"/>
              </a:tabLst>
              <a:defRPr/>
            </a:pPr>
            <a:r>
              <a:rPr lang="en-US" dirty="0">
                <a:solidFill>
                  <a:srgbClr val="000000"/>
                </a:solidFill>
                <a:latin typeface="Times New Roman"/>
                <a:ea typeface="Times New Roman"/>
                <a:cs typeface="ＭＳ Ｐゴシック" charset="0"/>
              </a:rPr>
              <a:t>a.	Ground transport EMS units are generally staffed by EMTs and paramedics.</a:t>
            </a:r>
          </a:p>
          <a:p>
            <a:pPr>
              <a:defRPr/>
            </a:pPr>
            <a:endParaRPr lang="en-US" altLang="en-US" dirty="0">
              <a:cs typeface="ＭＳ Ｐゴシック" charset="0"/>
            </a:endParaRPr>
          </a:p>
        </p:txBody>
      </p:sp>
    </p:spTree>
    <p:extLst>
      <p:ext uri="{BB962C8B-B14F-4D97-AF65-F5344CB8AC3E}">
        <p14:creationId xmlns:p14="http://schemas.microsoft.com/office/powerpoint/2010/main" val="247523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685800" algn="l"/>
              </a:tabLst>
              <a:defRPr/>
            </a:pPr>
            <a:r>
              <a:rPr lang="en-US" dirty="0">
                <a:cs typeface="ＭＳ Ｐゴシック" charset="0"/>
              </a:rPr>
              <a:t>Lecture Outline </a:t>
            </a:r>
          </a:p>
          <a:p>
            <a:pPr marL="228600" indent="-228600">
              <a:spcBef>
                <a:spcPts val="600"/>
              </a:spcBef>
              <a:spcAft>
                <a:spcPts val="600"/>
              </a:spcAft>
              <a:tabLst>
                <a:tab pos="685800" algn="l"/>
              </a:tabLst>
              <a:defRPr/>
            </a:pPr>
            <a:endParaRPr lang="en-US" dirty="0">
              <a:solidFill>
                <a:srgbClr val="000000"/>
              </a:solidFill>
              <a:latin typeface="Times New Roman"/>
              <a:ea typeface="Times New Roman"/>
              <a:cs typeface="ＭＳ Ｐゴシック" charset="0"/>
            </a:endParaRPr>
          </a:p>
          <a:p>
            <a:pPr marL="228600" indent="-228600">
              <a:spcBef>
                <a:spcPts val="600"/>
              </a:spcBef>
              <a:spcAft>
                <a:spcPts val="600"/>
              </a:spcAft>
              <a:tabLst>
                <a:tab pos="685800" algn="l"/>
              </a:tabLst>
              <a:defRPr/>
            </a:pPr>
            <a:r>
              <a:rPr lang="en-US" dirty="0">
                <a:solidFill>
                  <a:srgbClr val="000000"/>
                </a:solidFill>
                <a:latin typeface="Times New Roman"/>
                <a:ea typeface="Times New Roman"/>
                <a:cs typeface="ＭＳ Ｐゴシック" charset="0"/>
              </a:rPr>
              <a:t>b. 	Air transport EMS units are generally staffed by critical care transport professionals and paramedics.</a:t>
            </a:r>
          </a:p>
          <a:p>
            <a:pPr>
              <a:defRPr/>
            </a:pPr>
            <a:endParaRPr lang="en-US" altLang="en-US" dirty="0">
              <a:cs typeface="ＭＳ Ｐゴシック" charset="0"/>
            </a:endParaRPr>
          </a:p>
        </p:txBody>
      </p:sp>
    </p:spTree>
    <p:extLst>
      <p:ext uri="{BB962C8B-B14F-4D97-AF65-F5344CB8AC3E}">
        <p14:creationId xmlns:p14="http://schemas.microsoft.com/office/powerpoint/2010/main" val="45874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b="1" i="1" dirty="0">
              <a:latin typeface="Times New Roman" charset="0"/>
              <a:ea typeface="MS PGothic" charset="-128"/>
            </a:endParaRPr>
          </a:p>
          <a:p>
            <a:r>
              <a:rPr lang="en-US" altLang="en-US" dirty="0">
                <a:latin typeface="Times New Roman" charset="0"/>
                <a:ea typeface="MS PGothic" charset="-128"/>
              </a:rPr>
              <a:t>Medical Overview</a:t>
            </a:r>
          </a:p>
          <a:p>
            <a:r>
              <a:rPr lang="en-US" altLang="en-US" dirty="0">
                <a:latin typeface="Times New Roman" charset="0"/>
                <a:ea typeface="MS PGothic" charset="-128"/>
              </a:rPr>
              <a:t>Assessment and management of a</a:t>
            </a:r>
          </a:p>
          <a:p>
            <a:r>
              <a:rPr lang="en-US" altLang="en-US" dirty="0">
                <a:latin typeface="Times New Roman" charset="0"/>
                <a:ea typeface="MS PGothic" charset="-128"/>
              </a:rPr>
              <a:t>• Medical complaint </a:t>
            </a:r>
          </a:p>
          <a:p>
            <a:r>
              <a:rPr lang="en-US" altLang="en-US" dirty="0">
                <a:latin typeface="Times New Roman" charset="0"/>
                <a:ea typeface="MS PGothic" charset="-128"/>
              </a:rPr>
              <a:t>Pathophysiology, assessment, and management of medical complaints to include</a:t>
            </a:r>
          </a:p>
          <a:p>
            <a:r>
              <a:rPr lang="en-US" altLang="en-US" dirty="0">
                <a:latin typeface="Times New Roman" charset="0"/>
                <a:ea typeface="MS PGothic" charset="-128"/>
              </a:rPr>
              <a:t>• Transport mode </a:t>
            </a:r>
          </a:p>
          <a:p>
            <a:r>
              <a:rPr lang="en-US" altLang="en-US" dirty="0">
                <a:latin typeface="Times New Roman" charset="0"/>
                <a:ea typeface="MS PGothic" charset="-128"/>
              </a:rPr>
              <a:t>• Destination decisions </a:t>
            </a:r>
          </a:p>
        </p:txBody>
      </p:sp>
    </p:spTree>
    <p:extLst>
      <p:ext uri="{BB962C8B-B14F-4D97-AF65-F5344CB8AC3E}">
        <p14:creationId xmlns:p14="http://schemas.microsoft.com/office/powerpoint/2010/main" val="2046642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D. 	Destination selection</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1. 	Generally, the closest hospital should be your destination.</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2. 	Sometimes the patient will benefit from going to another hospital that is capable of handling his or her particular condition.</a:t>
            </a:r>
          </a:p>
          <a:p>
            <a:pPr>
              <a:defRPr/>
            </a:pPr>
            <a:endParaRPr lang="en-US" altLang="en-US" dirty="0">
              <a:cs typeface="ＭＳ Ｐゴシック" charset="0"/>
            </a:endParaRPr>
          </a:p>
        </p:txBody>
      </p:sp>
    </p:spTree>
    <p:extLst>
      <p:ext uri="{BB962C8B-B14F-4D97-AF65-F5344CB8AC3E}">
        <p14:creationId xmlns:p14="http://schemas.microsoft.com/office/powerpoint/2010/main" val="738604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 </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IV. Infectious Diseases</a:t>
            </a:r>
          </a:p>
          <a:p>
            <a:pPr>
              <a:spcBef>
                <a:spcPts val="600"/>
              </a:spcBef>
              <a:spcAft>
                <a:spcPts val="600"/>
              </a:spcAft>
            </a:pPr>
            <a:r>
              <a:rPr lang="en-US" altLang="en-US" dirty="0">
                <a:latin typeface="Times New Roman" charset="0"/>
                <a:ea typeface="MS PGothic" charset="-128"/>
              </a:rPr>
              <a:t>A. General assessment principles</a:t>
            </a:r>
          </a:p>
          <a:p>
            <a:pPr>
              <a:spcBef>
                <a:spcPts val="600"/>
              </a:spcBef>
              <a:spcAft>
                <a:spcPts val="600"/>
              </a:spcAft>
            </a:pPr>
            <a:r>
              <a:rPr lang="en-US" altLang="en-US" dirty="0">
                <a:solidFill>
                  <a:srgbClr val="000000"/>
                </a:solidFill>
                <a:latin typeface="Times New Roman" charset="0"/>
                <a:ea typeface="MS PGothic" charset="-128"/>
              </a:rPr>
              <a:t> 	1. Approach the patient with an infectious disease like any other medical patient.</a:t>
            </a:r>
          </a:p>
          <a:p>
            <a:pPr>
              <a:spcBef>
                <a:spcPts val="600"/>
              </a:spcBef>
              <a:spcAft>
                <a:spcPts val="600"/>
              </a:spcAft>
            </a:pPr>
            <a:r>
              <a:rPr lang="en-US" altLang="en-US" dirty="0">
                <a:solidFill>
                  <a:srgbClr val="000000"/>
                </a:solidFill>
                <a:latin typeface="Times New Roman" charset="0"/>
                <a:ea typeface="MS PGothic" charset="-128"/>
              </a:rPr>
              <a:t> 	2. Perform scene size-up, take standard precautions, and complete primary assessment.</a:t>
            </a:r>
          </a:p>
          <a:p>
            <a:pPr>
              <a:spcBef>
                <a:spcPts val="600"/>
              </a:spcBef>
              <a:spcAft>
                <a:spcPts val="600"/>
              </a:spcAft>
            </a:pPr>
            <a:r>
              <a:rPr lang="en-US" altLang="en-US" dirty="0">
                <a:solidFill>
                  <a:srgbClr val="000000"/>
                </a:solidFill>
                <a:latin typeface="Times New Roman" charset="0"/>
                <a:ea typeface="MS PGothic" charset="-128"/>
              </a:rPr>
              <a:t> 	3. Gather patient history using OPQRST to elaborate on the patient</a:t>
            </a:r>
            <a:r>
              <a:rPr lang="ja-JP" altLang="en-US" dirty="0">
                <a:solidFill>
                  <a:srgbClr val="000000"/>
                </a:solidFill>
                <a:latin typeface="Times New Roman" charset="0"/>
                <a:ea typeface="MS PGothic" charset="-128"/>
              </a:rPr>
              <a:t>’</a:t>
            </a:r>
            <a:r>
              <a:rPr lang="en-US" altLang="ja-JP" dirty="0">
                <a:solidFill>
                  <a:srgbClr val="000000"/>
                </a:solidFill>
                <a:latin typeface="Times New Roman" charset="0"/>
                <a:ea typeface="MS PGothic" charset="-128"/>
              </a:rPr>
              <a:t>s chief complaint.</a:t>
            </a:r>
          </a:p>
          <a:p>
            <a:r>
              <a:rPr lang="en-US" altLang="en-US" dirty="0">
                <a:latin typeface="Times New Roman" charset="0"/>
                <a:ea typeface="MS PGothic" charset="-128"/>
              </a:rPr>
              <a:t>		</a:t>
            </a:r>
          </a:p>
        </p:txBody>
      </p:sp>
    </p:spTree>
    <p:extLst>
      <p:ext uri="{BB962C8B-B14F-4D97-AF65-F5344CB8AC3E}">
        <p14:creationId xmlns:p14="http://schemas.microsoft.com/office/powerpoint/2010/main" val="1265713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457200" algn="l"/>
              </a:tabLst>
              <a:defRPr/>
            </a:pPr>
            <a:r>
              <a:rPr lang="en-US" dirty="0"/>
              <a:t>Lecture Outline </a:t>
            </a:r>
          </a:p>
          <a:p>
            <a:pPr marL="228600" indent="-228600">
              <a:spcBef>
                <a:spcPts val="600"/>
              </a:spcBef>
              <a:spcAft>
                <a:spcPts val="600"/>
              </a:spcAft>
              <a:tabLst>
                <a:tab pos="457200" algn="l"/>
              </a:tabLst>
              <a:defRPr/>
            </a:pPr>
            <a:endParaRPr lang="en-US" dirty="0">
              <a:solidFill>
                <a:srgbClr val="000000"/>
              </a:solidFill>
              <a:cs typeface="Times New Roman" pitchFamily="18" charset="0"/>
            </a:endParaRPr>
          </a:p>
          <a:p>
            <a:pPr marL="228600" indent="-228600">
              <a:spcBef>
                <a:spcPts val="600"/>
              </a:spcBef>
              <a:spcAft>
                <a:spcPts val="600"/>
              </a:spcAft>
              <a:tabLst>
                <a:tab pos="457200" algn="l"/>
              </a:tabLst>
              <a:defRPr/>
            </a:pPr>
            <a:r>
              <a:rPr lang="en-US" dirty="0">
                <a:solidFill>
                  <a:srgbClr val="000000"/>
                </a:solidFill>
                <a:cs typeface="Times New Roman" pitchFamily="18" charset="0"/>
              </a:rPr>
              <a:t>4.	Obtain a SAMPLE history and a set of baseline vital signs; pay particular attention to medications and the events leading up to today</a:t>
            </a:r>
            <a:r>
              <a:rPr lang="ja-JP" altLang="en-US" dirty="0">
                <a:solidFill>
                  <a:srgbClr val="000000"/>
                </a:solidFill>
                <a:cs typeface="Times New Roman" pitchFamily="18" charset="0"/>
              </a:rPr>
              <a:t>’</a:t>
            </a:r>
            <a:r>
              <a:rPr lang="en-US" altLang="ja-JP" dirty="0">
                <a:solidFill>
                  <a:srgbClr val="000000"/>
                </a:solidFill>
                <a:cs typeface="Times New Roman" pitchFamily="18" charset="0"/>
              </a:rPr>
              <a:t>s problem.</a:t>
            </a:r>
          </a:p>
          <a:p>
            <a:pPr marL="228600" indent="-228600">
              <a:spcBef>
                <a:spcPts val="600"/>
              </a:spcBef>
              <a:spcAft>
                <a:spcPts val="600"/>
              </a:spcAft>
              <a:tabLst>
                <a:tab pos="457200" algn="l"/>
              </a:tabLst>
              <a:defRPr/>
            </a:pPr>
            <a:r>
              <a:rPr lang="en-US" dirty="0">
                <a:solidFill>
                  <a:srgbClr val="000000"/>
                </a:solidFill>
                <a:cs typeface="Times New Roman" pitchFamily="18" charset="0"/>
              </a:rPr>
              <a:t>5.	Ask whether the patient has recently traveled or has come in contact with someone who has traveled.</a:t>
            </a:r>
          </a:p>
          <a:p>
            <a:pPr marL="457200" indent="-228600">
              <a:tabLst>
                <a:tab pos="457200" algn="l"/>
              </a:tabLst>
              <a:defRPr/>
            </a:pPr>
            <a:endParaRPr lang="en-US" dirty="0"/>
          </a:p>
        </p:txBody>
      </p:sp>
    </p:spTree>
    <p:extLst>
      <p:ext uri="{BB962C8B-B14F-4D97-AF65-F5344CB8AC3E}">
        <p14:creationId xmlns:p14="http://schemas.microsoft.com/office/powerpoint/2010/main" val="2014682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B. 	General management principles</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1. Focus on any life-threatening conditions identified in the primary assessment.</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2. Be empathetic.</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3. Place the patient in the position of comfort on the stretcher and keep them warm.</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4. Use standard precautions.</a:t>
            </a:r>
          </a:p>
          <a:p>
            <a:pPr marL="228600" indent="-228600">
              <a:spcBef>
                <a:spcPct val="0"/>
              </a:spcBef>
              <a:spcAft>
                <a:spcPts val="300"/>
              </a:spcAft>
              <a:tabLst>
                <a:tab pos="228600" algn="l"/>
              </a:tabLst>
            </a:pPr>
            <a:r>
              <a:rPr lang="en-US" altLang="en-US" sz="1100" dirty="0">
                <a:latin typeface="Times New Roman" charset="0"/>
                <a:ea typeface="MS PGothic" charset="-128"/>
              </a:rPr>
              <a:t>	 	a. Always follow your agency</a:t>
            </a:r>
            <a:r>
              <a:rPr lang="ja-JP" altLang="en-US" sz="1100" dirty="0">
                <a:latin typeface="Times New Roman" charset="0"/>
                <a:ea typeface="MS PGothic" charset="-128"/>
              </a:rPr>
              <a:t>’</a:t>
            </a:r>
            <a:r>
              <a:rPr lang="en-US" altLang="ja-JP" sz="1100" dirty="0">
                <a:latin typeface="Times New Roman" charset="0"/>
                <a:ea typeface="MS PGothic" charset="-128"/>
              </a:rPr>
              <a:t>s exposure control plan in cleaning equipment; and properly discard any disposable supplies and wash linens.</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1396148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C.	Epidemic and pandemic considerations</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1.	Epidemic:</a:t>
            </a:r>
            <a:r>
              <a:rPr lang="en-US" b="1" dirty="0">
                <a:latin typeface="Times New Roman"/>
                <a:ea typeface="Times New Roman"/>
                <a:cs typeface="ＭＳ Ｐゴシック" charset="0"/>
              </a:rPr>
              <a:t> </a:t>
            </a:r>
            <a:r>
              <a:rPr lang="en-US" dirty="0">
                <a:latin typeface="Times New Roman"/>
                <a:ea typeface="Times New Roman"/>
                <a:cs typeface="ＭＳ Ｐゴシック" charset="0"/>
              </a:rPr>
              <a:t>when new cases of a disease in a human population substantially exceed what is expected</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2.	Pandemic: a disease outbreak that occurs on a global scale. </a:t>
            </a:r>
          </a:p>
          <a:p>
            <a:pPr marL="685800" indent="-228600">
              <a:spcBef>
                <a:spcPts val="0"/>
              </a:spcBef>
              <a:spcAft>
                <a:spcPts val="300"/>
              </a:spcAft>
              <a:tabLst>
                <a:tab pos="685800" algn="l"/>
              </a:tabLst>
              <a:defRPr/>
            </a:pPr>
            <a:endParaRPr lang="en-US" altLang="en-US" dirty="0">
              <a:cs typeface="ＭＳ Ｐゴシック" charset="0"/>
            </a:endParaRPr>
          </a:p>
        </p:txBody>
      </p:sp>
    </p:spTree>
    <p:extLst>
      <p:ext uri="{BB962C8B-B14F-4D97-AF65-F5344CB8AC3E}">
        <p14:creationId xmlns:p14="http://schemas.microsoft.com/office/powerpoint/2010/main" val="1668201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defRPr/>
            </a:pPr>
            <a:r>
              <a:rPr lang="en-US" sz="1800" dirty="0">
                <a:cs typeface="ＭＳ Ｐゴシック" charset="0"/>
              </a:rPr>
              <a:t>Lecture Outline </a:t>
            </a:r>
          </a:p>
          <a:p>
            <a:pPr>
              <a:spcBef>
                <a:spcPts val="1800"/>
              </a:spcBef>
              <a:spcAft>
                <a:spcPts val="600"/>
              </a:spcAft>
              <a:defRPr/>
            </a:pPr>
            <a:endParaRPr lang="en-US" sz="1800" dirty="0">
              <a:latin typeface="Times New Roman"/>
              <a:ea typeface="Times New Roman"/>
              <a:cs typeface="ＭＳ Ｐゴシック" charset="0"/>
            </a:endParaRPr>
          </a:p>
          <a:p>
            <a:pPr>
              <a:spcBef>
                <a:spcPts val="1800"/>
              </a:spcBef>
              <a:spcAft>
                <a:spcPts val="600"/>
              </a:spcAft>
              <a:defRPr/>
            </a:pPr>
            <a:r>
              <a:rPr lang="en-US" sz="1800" dirty="0">
                <a:latin typeface="Times New Roman"/>
                <a:ea typeface="Times New Roman"/>
                <a:cs typeface="ＭＳ Ｐゴシック" charset="0"/>
              </a:rPr>
              <a:t>V. Common or Serious Communicable Diseases</a:t>
            </a: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A.	Influenza</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1.	Those with chronic medical conditions, compromised immune systems, and the very young and the very old are most susceptible to complications of influenza. </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2.	Transmitted by direct contact with nasal secretions and aerosolized droplets from coughing and sneezing by infected people.</a:t>
            </a:r>
          </a:p>
          <a:p>
            <a:pPr>
              <a:defRPr/>
            </a:pPr>
            <a:endParaRPr lang="en-US" altLang="en-US" dirty="0">
              <a:cs typeface="ＭＳ Ｐゴシック" charset="0"/>
            </a:endParaRPr>
          </a:p>
        </p:txBody>
      </p:sp>
    </p:spTree>
    <p:extLst>
      <p:ext uri="{BB962C8B-B14F-4D97-AF65-F5344CB8AC3E}">
        <p14:creationId xmlns:p14="http://schemas.microsoft.com/office/powerpoint/2010/main" val="2064674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457200" algn="l"/>
              </a:tabLst>
              <a:defRPr/>
            </a:pPr>
            <a:r>
              <a:rPr lang="en-US" dirty="0">
                <a:cs typeface="ＭＳ Ｐゴシック" charset="0"/>
              </a:rPr>
              <a:t>Lecture Outline </a:t>
            </a:r>
          </a:p>
          <a:p>
            <a:pPr marL="228600" indent="-228600">
              <a:spcBef>
                <a:spcPts val="600"/>
              </a:spcBef>
              <a:spcAft>
                <a:spcPts val="600"/>
              </a:spcAft>
              <a:tabLst>
                <a:tab pos="457200" algn="l"/>
              </a:tabLst>
              <a:defRPr/>
            </a:pPr>
            <a:r>
              <a:rPr lang="en-US" dirty="0">
                <a:solidFill>
                  <a:srgbClr val="000000"/>
                </a:solidFill>
                <a:latin typeface="Times New Roman"/>
                <a:ea typeface="Times New Roman"/>
                <a:cs typeface="ＭＳ Ｐゴシック" charset="0"/>
              </a:rPr>
              <a:t>		</a:t>
            </a:r>
          </a:p>
          <a:p>
            <a:pPr marL="228600" indent="-228600">
              <a:spcBef>
                <a:spcPts val="600"/>
              </a:spcBef>
              <a:spcAft>
                <a:spcPts val="600"/>
              </a:spcAft>
              <a:tabLst>
                <a:tab pos="457200" algn="l"/>
              </a:tabLst>
              <a:defRPr/>
            </a:pPr>
            <a:r>
              <a:rPr lang="en-US" dirty="0">
                <a:solidFill>
                  <a:srgbClr val="000000"/>
                </a:solidFill>
                <a:latin typeface="Times New Roman"/>
                <a:ea typeface="Times New Roman"/>
                <a:cs typeface="ＭＳ Ｐゴシック" charset="0"/>
              </a:rPr>
              <a:t>		3.</a:t>
            </a:r>
            <a:r>
              <a:rPr lang="en-US" baseline="0" dirty="0">
                <a:solidFill>
                  <a:srgbClr val="000000"/>
                </a:solidFill>
                <a:latin typeface="Times New Roman"/>
                <a:ea typeface="Times New Roman"/>
                <a:cs typeface="ＭＳ Ｐゴシック" charset="0"/>
              </a:rPr>
              <a:t> </a:t>
            </a:r>
            <a:r>
              <a:rPr lang="en-US" dirty="0">
                <a:solidFill>
                  <a:srgbClr val="000000"/>
                </a:solidFill>
                <a:latin typeface="Times New Roman"/>
                <a:ea typeface="Times New Roman"/>
                <a:cs typeface="ＭＳ Ｐゴシック" charset="0"/>
              </a:rPr>
              <a:t>For diseases that can be passed by the respiratory route: </a:t>
            </a:r>
          </a:p>
          <a:p>
            <a:pPr marL="457200" indent="0">
              <a:spcBef>
                <a:spcPts val="0"/>
              </a:spcBef>
              <a:spcAft>
                <a:spcPts val="300"/>
              </a:spcAft>
              <a:buFontTx/>
              <a:buNone/>
              <a:tabLst>
                <a:tab pos="685800" algn="l"/>
              </a:tabLst>
              <a:defRPr/>
            </a:pPr>
            <a:r>
              <a:rPr lang="en-US" sz="1100" dirty="0">
                <a:solidFill>
                  <a:srgbClr val="000000"/>
                </a:solidFill>
                <a:latin typeface="Times New Roman"/>
                <a:ea typeface="Times New Roman"/>
                <a:cs typeface="ＭＳ Ｐゴシック" charset="0"/>
              </a:rPr>
              <a:t>	a.	Always wear PPE (gloves, eye protection, and a HEPA respirator or N95 mask at a minimum).</a:t>
            </a:r>
          </a:p>
          <a:p>
            <a:pPr marL="457200" indent="0">
              <a:spcBef>
                <a:spcPts val="0"/>
              </a:spcBef>
              <a:spcAft>
                <a:spcPts val="300"/>
              </a:spcAft>
              <a:buFontTx/>
              <a:buNone/>
              <a:tabLst>
                <a:tab pos="685800" algn="l"/>
              </a:tabLst>
              <a:defRPr/>
            </a:pPr>
            <a:r>
              <a:rPr lang="en-US" sz="1100" dirty="0">
                <a:solidFill>
                  <a:srgbClr val="000000"/>
                </a:solidFill>
                <a:latin typeface="Times New Roman"/>
                <a:ea typeface="Times New Roman"/>
                <a:cs typeface="ＭＳ Ｐゴシック" charset="0"/>
              </a:rPr>
              <a:t>	b.	Wash hands frequently</a:t>
            </a:r>
          </a:p>
          <a:p>
            <a:pPr marL="457200" indent="0">
              <a:spcBef>
                <a:spcPts val="0"/>
              </a:spcBef>
              <a:spcAft>
                <a:spcPts val="300"/>
              </a:spcAft>
              <a:buFontTx/>
              <a:buNone/>
              <a:tabLst>
                <a:tab pos="685800" algn="l"/>
              </a:tabLst>
              <a:defRPr/>
            </a:pPr>
            <a:r>
              <a:rPr lang="en-US" sz="1100" dirty="0">
                <a:solidFill>
                  <a:srgbClr val="000000"/>
                </a:solidFill>
                <a:latin typeface="Times New Roman"/>
                <a:ea typeface="Times New Roman"/>
                <a:cs typeface="ＭＳ Ｐゴシック" charset="0"/>
              </a:rPr>
              <a:t>	</a:t>
            </a:r>
            <a:r>
              <a:rPr lang="en-US" sz="1100" dirty="0" err="1">
                <a:solidFill>
                  <a:srgbClr val="000000"/>
                </a:solidFill>
                <a:latin typeface="Times New Roman"/>
                <a:ea typeface="Times New Roman"/>
                <a:cs typeface="ＭＳ Ｐゴシック" charset="0"/>
              </a:rPr>
              <a:t>c.</a:t>
            </a:r>
            <a:r>
              <a:rPr lang="en-US" sz="1100" dirty="0">
                <a:solidFill>
                  <a:srgbClr val="000000"/>
                </a:solidFill>
                <a:latin typeface="Times New Roman"/>
                <a:ea typeface="Times New Roman"/>
                <a:cs typeface="ＭＳ Ｐゴシック" charset="0"/>
              </a:rPr>
              <a:t>	Place a surgical mask on patients with suspected or confirmed respiratory disease</a:t>
            </a:r>
          </a:p>
          <a:p>
            <a:pPr marL="457200" indent="0">
              <a:spcBef>
                <a:spcPts val="0"/>
              </a:spcBef>
              <a:spcAft>
                <a:spcPts val="300"/>
              </a:spcAft>
              <a:buFontTx/>
              <a:buNone/>
              <a:tabLst>
                <a:tab pos="685800" algn="l"/>
              </a:tabLst>
              <a:defRPr/>
            </a:pPr>
            <a:r>
              <a:rPr lang="en-US" sz="1100" dirty="0">
                <a:solidFill>
                  <a:srgbClr val="000000"/>
                </a:solidFill>
                <a:latin typeface="Times New Roman"/>
                <a:ea typeface="Times New Roman"/>
                <a:cs typeface="ＭＳ Ｐゴシック" charset="0"/>
              </a:rPr>
              <a:t>	</a:t>
            </a:r>
            <a:r>
              <a:rPr lang="en-US" sz="1100" dirty="0" err="1">
                <a:solidFill>
                  <a:srgbClr val="000000"/>
                </a:solidFill>
                <a:latin typeface="Times New Roman"/>
                <a:ea typeface="Times New Roman"/>
                <a:cs typeface="ＭＳ Ｐゴシック" charset="0"/>
              </a:rPr>
              <a:t>d.</a:t>
            </a:r>
            <a:r>
              <a:rPr lang="en-US" sz="1100" dirty="0">
                <a:solidFill>
                  <a:srgbClr val="000000"/>
                </a:solidFill>
                <a:latin typeface="Times New Roman"/>
                <a:ea typeface="Times New Roman"/>
                <a:cs typeface="ＭＳ Ｐゴシック" charset="0"/>
              </a:rPr>
              <a:t>  Wear HEPA respirator or N95 mask during aerosol-generating procedures, such as suctioning of airway secretions, performing CPR, or assisting with endotracheal intubation.</a:t>
            </a:r>
          </a:p>
          <a:p>
            <a:pPr marL="457200" indent="0">
              <a:spcBef>
                <a:spcPts val="0"/>
              </a:spcBef>
              <a:spcAft>
                <a:spcPts val="300"/>
              </a:spcAft>
              <a:buNone/>
              <a:tabLst>
                <a:tab pos="685800" algn="l"/>
              </a:tabLst>
              <a:defRPr/>
            </a:pPr>
            <a:r>
              <a:rPr lang="en-US" dirty="0">
                <a:solidFill>
                  <a:srgbClr val="000000"/>
                </a:solidFill>
                <a:latin typeface="Times New Roman"/>
                <a:ea typeface="Times New Roman"/>
                <a:cs typeface="ＭＳ Ｐゴシック" charset="0"/>
              </a:rPr>
              <a:t>4.</a:t>
            </a:r>
            <a:r>
              <a:rPr lang="en-US" baseline="0" dirty="0">
                <a:solidFill>
                  <a:srgbClr val="000000"/>
                </a:solidFill>
                <a:latin typeface="Times New Roman"/>
                <a:ea typeface="Times New Roman"/>
                <a:cs typeface="ＭＳ Ｐゴシック" charset="0"/>
              </a:rPr>
              <a:t> </a:t>
            </a:r>
            <a:r>
              <a:rPr lang="en-US" dirty="0">
                <a:solidFill>
                  <a:srgbClr val="000000"/>
                </a:solidFill>
                <a:latin typeface="Times New Roman"/>
                <a:ea typeface="Times New Roman"/>
                <a:cs typeface="ＭＳ Ｐゴシック" charset="0"/>
              </a:rPr>
              <a:t>Annual influenza immunization is important for EMS personnel to protect providers and patients.</a:t>
            </a:r>
          </a:p>
          <a:p>
            <a:pPr>
              <a:defRPr/>
            </a:pPr>
            <a:endParaRPr lang="en-US" altLang="en-US" dirty="0">
              <a:cs typeface="ＭＳ Ｐゴシック" charset="0"/>
            </a:endParaRPr>
          </a:p>
        </p:txBody>
      </p:sp>
    </p:spTree>
    <p:extLst>
      <p:ext uri="{BB962C8B-B14F-4D97-AF65-F5344CB8AC3E}">
        <p14:creationId xmlns:p14="http://schemas.microsoft.com/office/powerpoint/2010/main" val="542193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B. 	Herpes simplex</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1. 	This is a common virus strain carried by humans.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2. 	Symptomatic infections cause eruptions of tiny fluid filled blisters called vesicles that appear on the lips or genitals. </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3.	Can cause more serious illnesses like pneumonia and meningitis in the very young, very old, and immunocompromised patients.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4. 	The primary mode of infection is through close personal contact, so standard precautions are generally sufficient to prevent spread to or from health care workers.</a:t>
            </a:r>
          </a:p>
          <a:p>
            <a:pPr>
              <a:defRPr/>
            </a:pPr>
            <a:endParaRPr lang="en-US" altLang="en-US" dirty="0">
              <a:cs typeface="ＭＳ Ｐゴシック" charset="0"/>
            </a:endParaRPr>
          </a:p>
        </p:txBody>
      </p:sp>
    </p:spTree>
    <p:extLst>
      <p:ext uri="{BB962C8B-B14F-4D97-AF65-F5344CB8AC3E}">
        <p14:creationId xmlns:p14="http://schemas.microsoft.com/office/powerpoint/2010/main" val="866519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C. 	HIV infection</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1. EMTs face a risk of exposure to the virus that causes AIDS on a regular basis.</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2. AIDS can still be fatal; however, with treatment, patients can expect a near-normal lifespan.</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3. HIV infection is a potential hazard only when deposited on mucous membranes or directly into the bloodstream.</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a. It is not easily transmitted in the work setting.</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b. Your risk of infection is limited to exposure to an infected patient</a:t>
            </a:r>
            <a:r>
              <a:rPr lang="ja-JP" altLang="en-US" dirty="0">
                <a:solidFill>
                  <a:srgbClr val="000000"/>
                </a:solidFill>
                <a:latin typeface="Times New Roman" charset="0"/>
                <a:ea typeface="MS PGothic" charset="-128"/>
              </a:rPr>
              <a:t>’</a:t>
            </a:r>
            <a:r>
              <a:rPr lang="en-US" altLang="ja-JP" dirty="0">
                <a:solidFill>
                  <a:srgbClr val="000000"/>
                </a:solidFill>
                <a:latin typeface="Times New Roman" charset="0"/>
                <a:ea typeface="MS PGothic" charset="-128"/>
              </a:rPr>
              <a:t>s blood and body fluids.</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1500962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t>Lecture Outline </a:t>
            </a:r>
          </a:p>
          <a:p>
            <a:pPr marL="228600" indent="-228600">
              <a:spcBef>
                <a:spcPts val="600"/>
              </a:spcBef>
              <a:spcAft>
                <a:spcPts val="600"/>
              </a:spcAft>
              <a:tabLst>
                <a:tab pos="228600" algn="l"/>
              </a:tabLst>
              <a:defRPr/>
            </a:pPr>
            <a:endParaRPr lang="en-US" dirty="0">
              <a:solidFill>
                <a:srgbClr val="000000"/>
              </a:solidFill>
              <a:ea typeface="Times New Roman" pitchFamily="18" charset="0"/>
            </a:endParaRPr>
          </a:p>
          <a:p>
            <a:pPr marL="228600" indent="-228600">
              <a:spcBef>
                <a:spcPts val="600"/>
              </a:spcBef>
              <a:spcAft>
                <a:spcPts val="600"/>
              </a:spcAft>
              <a:tabLst>
                <a:tab pos="228600" algn="l"/>
              </a:tabLst>
              <a:defRPr/>
            </a:pPr>
            <a:r>
              <a:rPr lang="en-US" dirty="0">
                <a:solidFill>
                  <a:srgbClr val="000000"/>
                </a:solidFill>
                <a:ea typeface="Times New Roman" pitchFamily="18" charset="0"/>
              </a:rPr>
              <a:t>4. 	Many patients with human immunodeficiency virus (HIV) show no symptoms.</a:t>
            </a:r>
          </a:p>
          <a:p>
            <a:pPr marL="457200" indent="-228600">
              <a:spcBef>
                <a:spcPct val="0"/>
              </a:spcBef>
              <a:spcAft>
                <a:spcPts val="300"/>
              </a:spcAft>
              <a:tabLst>
                <a:tab pos="228600" algn="l"/>
              </a:tabLst>
              <a:defRPr/>
            </a:pPr>
            <a:r>
              <a:rPr lang="en-US" sz="1100" dirty="0">
                <a:cs typeface="Times New Roman" pitchFamily="18" charset="0"/>
              </a:rPr>
              <a:t>a. 	Always wear the proper type of gloves.</a:t>
            </a:r>
          </a:p>
          <a:p>
            <a:pPr marL="457200" indent="-228600">
              <a:spcBef>
                <a:spcPct val="0"/>
              </a:spcBef>
              <a:spcAft>
                <a:spcPts val="300"/>
              </a:spcAft>
              <a:tabLst>
                <a:tab pos="228600" algn="l"/>
              </a:tabLst>
              <a:defRPr/>
            </a:pPr>
            <a:r>
              <a:rPr lang="en-US" sz="1100" dirty="0">
                <a:cs typeface="Times New Roman" pitchFamily="18" charset="0"/>
              </a:rPr>
              <a:t>b.	Take great care in handling and properly disposing of needles and other sharp objects. </a:t>
            </a:r>
          </a:p>
          <a:p>
            <a:pPr marL="457200" indent="-228600">
              <a:spcBef>
                <a:spcPct val="0"/>
              </a:spcBef>
              <a:spcAft>
                <a:spcPts val="300"/>
              </a:spcAft>
              <a:buAutoNum type="alphaLcPeriod" startAt="3"/>
              <a:tabLst>
                <a:tab pos="228600" algn="l"/>
              </a:tabLst>
              <a:defRPr/>
            </a:pPr>
            <a:r>
              <a:rPr lang="en-US" sz="1100" dirty="0">
                <a:cs typeface="Times New Roman" pitchFamily="18" charset="0"/>
              </a:rPr>
              <a:t>Cover any open wounds that you have whenever you are on the job </a:t>
            </a:r>
          </a:p>
          <a:p>
            <a:pPr marL="457200" indent="-228600">
              <a:spcBef>
                <a:spcPct val="0"/>
              </a:spcBef>
              <a:spcAft>
                <a:spcPts val="300"/>
              </a:spcAft>
              <a:buAutoNum type="alphaLcPeriod" startAt="3"/>
              <a:tabLst>
                <a:tab pos="228600" algn="l"/>
              </a:tabLst>
              <a:defRPr/>
            </a:pPr>
            <a:r>
              <a:rPr lang="en-US" dirty="0">
                <a:solidFill>
                  <a:srgbClr val="000000"/>
                </a:solidFill>
                <a:cs typeface="Times New Roman" pitchFamily="18" charset="0"/>
              </a:rPr>
              <a:t>If you think that a patient</a:t>
            </a:r>
            <a:r>
              <a:rPr lang="ja-JP" altLang="en-US" dirty="0">
                <a:solidFill>
                  <a:srgbClr val="000000"/>
                </a:solidFill>
                <a:cs typeface="Times New Roman" pitchFamily="18" charset="0"/>
              </a:rPr>
              <a:t>’</a:t>
            </a:r>
            <a:r>
              <a:rPr lang="en-US" altLang="ja-JP" dirty="0">
                <a:solidFill>
                  <a:srgbClr val="000000"/>
                </a:solidFill>
                <a:cs typeface="Times New Roman" pitchFamily="18" charset="0"/>
              </a:rPr>
              <a:t>s blood or secretions may have entered your system, seek medical advice as soon as possible and notify your infectious disease officer.</a:t>
            </a:r>
          </a:p>
          <a:p>
            <a:pPr marL="457200" indent="-228600">
              <a:tabLst>
                <a:tab pos="228600" algn="l"/>
              </a:tabLst>
              <a:defRPr/>
            </a:pPr>
            <a:endParaRPr lang="en-US" dirty="0"/>
          </a:p>
        </p:txBody>
      </p:sp>
    </p:spTree>
    <p:extLst>
      <p:ext uri="{BB962C8B-B14F-4D97-AF65-F5344CB8AC3E}">
        <p14:creationId xmlns:p14="http://schemas.microsoft.com/office/powerpoint/2010/main" val="1818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Infectious Diseases</a:t>
            </a:r>
          </a:p>
          <a:p>
            <a:r>
              <a:rPr lang="en-US" altLang="en-US" dirty="0">
                <a:latin typeface="Times New Roman" charset="0"/>
                <a:ea typeface="MS PGothic" charset="-128"/>
              </a:rPr>
              <a:t>Awareness of</a:t>
            </a:r>
          </a:p>
          <a:p>
            <a:r>
              <a:rPr lang="en-US" altLang="en-US" dirty="0">
                <a:latin typeface="Times New Roman" charset="0"/>
                <a:ea typeface="MS PGothic" charset="-128"/>
              </a:rPr>
              <a:t>• A patient who may have an infectious disease </a:t>
            </a:r>
          </a:p>
          <a:p>
            <a:r>
              <a:rPr lang="en-US" altLang="en-US" dirty="0">
                <a:latin typeface="Times New Roman" charset="0"/>
                <a:ea typeface="MS PGothic" charset="-128"/>
              </a:rPr>
              <a:t>Assessment and management of</a:t>
            </a:r>
          </a:p>
          <a:p>
            <a:r>
              <a:rPr lang="en-US" altLang="en-US" dirty="0">
                <a:latin typeface="Times New Roman" charset="0"/>
                <a:ea typeface="MS PGothic" charset="-128"/>
              </a:rPr>
              <a:t>• A patient who may have an infectious disease </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6734949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D. 	Hepatitis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1. 	Inflammation (and often infection) of the liver. Dele</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2. 	Can be caused by a number of different viruses and toxins</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3. There is no sure way to tell which hepatitis patients are contagious.</a:t>
            </a:r>
          </a:p>
          <a:p>
            <a:pPr marL="457200" indent="-228600">
              <a:spcBef>
                <a:spcPts val="0"/>
              </a:spcBef>
              <a:spcAft>
                <a:spcPts val="300"/>
              </a:spcAft>
              <a:tabLst>
                <a:tab pos="685800" algn="l"/>
              </a:tabLst>
              <a:defRPr/>
            </a:pPr>
            <a:r>
              <a:rPr lang="en-US" dirty="0">
                <a:latin typeface="Times New Roman"/>
                <a:ea typeface="Times New Roman"/>
                <a:cs typeface="ＭＳ Ｐゴシック" charset="0"/>
              </a:rPr>
              <a:t>4.	Hepatitis A can be transmitted only from a patient who has an acute infection, whereas hepatitis B and hepatitis C can be transmitted from long-term carriers who have no signs of illness.</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A carrier is a person (or animal) in whom an infectious organism has taken up permanent residence and may or may not cause an active disease.</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	b.  Hepatitis A is transmitted orally through oral or fecal contamination.</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	</a:t>
            </a:r>
            <a:r>
              <a:rPr lang="en-US" sz="1400" dirty="0" err="1">
                <a:solidFill>
                  <a:srgbClr val="000000"/>
                </a:solidFill>
                <a:latin typeface="Times New Roman"/>
                <a:ea typeface="Times New Roman"/>
                <a:cs typeface="Berkeley-Book"/>
              </a:rPr>
              <a:t>c.</a:t>
            </a:r>
            <a:r>
              <a:rPr lang="en-US" sz="1400" dirty="0">
                <a:solidFill>
                  <a:srgbClr val="000000"/>
                </a:solidFill>
                <a:latin typeface="Times New Roman"/>
                <a:ea typeface="Times New Roman"/>
                <a:cs typeface="Berkeley-Book"/>
              </a:rPr>
              <a:t>  Hepatitis B is far more contagious than HIV.</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d. 	Vaccination with hepatitis B vaccine is highly recommended for EMTs.</a:t>
            </a:r>
          </a:p>
          <a:p>
            <a:pPr>
              <a:defRPr/>
            </a:pPr>
            <a:endParaRPr lang="en-US" altLang="en-US" dirty="0">
              <a:cs typeface="ＭＳ Ｐゴシック" charset="0"/>
            </a:endParaRPr>
          </a:p>
        </p:txBody>
      </p:sp>
    </p:spTree>
    <p:extLst>
      <p:ext uri="{BB962C8B-B14F-4D97-AF65-F5344CB8AC3E}">
        <p14:creationId xmlns:p14="http://schemas.microsoft.com/office/powerpoint/2010/main" val="744716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table shows the characteristics of different types of hepatitis.</a:t>
            </a:r>
          </a:p>
        </p:txBody>
      </p:sp>
    </p:spTree>
    <p:extLst>
      <p:ext uri="{BB962C8B-B14F-4D97-AF65-F5344CB8AC3E}">
        <p14:creationId xmlns:p14="http://schemas.microsoft.com/office/powerpoint/2010/main" val="1366261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E. 	Meningitis</a:t>
            </a:r>
          </a:p>
          <a:p>
            <a:pPr marL="685800" lvl="1" indent="0">
              <a:spcBef>
                <a:spcPts val="600"/>
              </a:spcBef>
              <a:spcAft>
                <a:spcPts val="600"/>
              </a:spcAft>
              <a:buFontTx/>
              <a:buNone/>
              <a:tabLst>
                <a:tab pos="228600" algn="l"/>
              </a:tabLst>
              <a:defRPr/>
            </a:pPr>
            <a:r>
              <a:rPr lang="en-US" dirty="0">
                <a:solidFill>
                  <a:srgbClr val="000000"/>
                </a:solidFill>
                <a:latin typeface="Times New Roman"/>
                <a:ea typeface="Times New Roman"/>
                <a:cs typeface="Berkeley-Book"/>
              </a:rPr>
              <a:t>	1. Inflammation of the meningeal coverings of the brain and spinal cord</a:t>
            </a:r>
          </a:p>
          <a:p>
            <a:r>
              <a:rPr lang="en-US" sz="1200" kern="1200" dirty="0">
                <a:solidFill>
                  <a:schemeClr val="tx1"/>
                </a:solidFill>
                <a:effectLst/>
                <a:latin typeface="Times New Roman" pitchFamily="18" charset="0"/>
                <a:ea typeface="MS PGothic" pitchFamily="34" charset="-128"/>
                <a:cs typeface="MS PGothic" charset="0"/>
              </a:rPr>
              <a:t> 	2. Most forms of meningitis are not contagious.</a:t>
            </a:r>
          </a:p>
          <a:p>
            <a:r>
              <a:rPr lang="en-US" sz="1200" kern="1200" dirty="0">
                <a:solidFill>
                  <a:schemeClr val="tx1"/>
                </a:solidFill>
                <a:effectLst/>
                <a:latin typeface="Times New Roman" pitchFamily="18" charset="0"/>
                <a:ea typeface="MS PGothic" pitchFamily="34" charset="-128"/>
                <a:cs typeface="MS PGothic" charset="0"/>
              </a:rPr>
              <a:t> 		a. One form, meningococcal meningitis, is highly contagious.</a:t>
            </a:r>
          </a:p>
          <a:p>
            <a:r>
              <a:rPr lang="en-US" sz="1200" kern="1200" dirty="0">
                <a:solidFill>
                  <a:schemeClr val="tx1"/>
                </a:solidFill>
                <a:effectLst/>
                <a:latin typeface="Times New Roman" pitchFamily="18" charset="0"/>
                <a:ea typeface="MS PGothic" pitchFamily="34" charset="-128"/>
                <a:cs typeface="MS PGothic" charset="0"/>
              </a:rPr>
              <a:t> 	3. Take standard precautions.</a:t>
            </a:r>
          </a:p>
          <a:p>
            <a:r>
              <a:rPr lang="en-US" sz="1200" kern="1200" dirty="0">
                <a:solidFill>
                  <a:schemeClr val="tx1"/>
                </a:solidFill>
                <a:effectLst/>
                <a:latin typeface="Times New Roman" pitchFamily="18" charset="0"/>
                <a:ea typeface="MS PGothic" pitchFamily="34" charset="-128"/>
                <a:cs typeface="MS PGothic" charset="0"/>
              </a:rPr>
              <a:t> 		a. Gloves and a mask will go a long way to prevent the patient’s secretions from getting into your nose and mouth.</a:t>
            </a:r>
          </a:p>
          <a:p>
            <a:r>
              <a:rPr lang="en-US" sz="1200" kern="1200" dirty="0">
                <a:solidFill>
                  <a:schemeClr val="tx1"/>
                </a:solidFill>
                <a:effectLst/>
                <a:latin typeface="Times New Roman" pitchFamily="18" charset="0"/>
                <a:ea typeface="MS PGothic" pitchFamily="34" charset="-128"/>
                <a:cs typeface="MS PGothic" charset="0"/>
              </a:rPr>
              <a:t> 		b. Vaccines are rarely used.</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Meningitis can be treated at the ED with antibiotics.</a:t>
            </a:r>
          </a:p>
          <a:p>
            <a:r>
              <a:rPr lang="en-US" sz="1200" kern="1200" dirty="0">
                <a:solidFill>
                  <a:schemeClr val="tx1"/>
                </a:solidFill>
                <a:effectLst/>
                <a:latin typeface="Times New Roman" pitchFamily="18" charset="0"/>
                <a:ea typeface="MS PGothic" pitchFamily="34" charset="-128"/>
                <a:cs typeface="MS PGothic" charset="0"/>
              </a:rPr>
              <a:t> 	4. After treating a patient with meningitis, contact your employer health representative.</a:t>
            </a:r>
          </a:p>
          <a:p>
            <a:pPr marL="457200" indent="-228600">
              <a:spcBef>
                <a:spcPts val="600"/>
              </a:spcBef>
              <a:spcAft>
                <a:spcPts val="600"/>
              </a:spcAft>
              <a:buAutoNum type="arabicPeriod"/>
              <a:tabLst>
                <a:tab pos="228600" algn="l"/>
              </a:tabLst>
              <a:defRPr/>
            </a:pPr>
            <a:endParaRPr lang="en-US" dirty="0">
              <a:solidFill>
                <a:srgbClr val="000000"/>
              </a:solidFill>
              <a:latin typeface="Times New Roman"/>
              <a:ea typeface="Times New Roman"/>
              <a:cs typeface="Berkeley-Book"/>
            </a:endParaRPr>
          </a:p>
          <a:p>
            <a:pPr>
              <a:defRPr/>
            </a:pPr>
            <a:endParaRPr lang="en-US" altLang="en-US" dirty="0">
              <a:cs typeface="ＭＳ Ｐゴシック" charset="0"/>
            </a:endParaRPr>
          </a:p>
        </p:txBody>
      </p:sp>
    </p:spTree>
    <p:extLst>
      <p:ext uri="{BB962C8B-B14F-4D97-AF65-F5344CB8AC3E}">
        <p14:creationId xmlns:p14="http://schemas.microsoft.com/office/powerpoint/2010/main" val="1864397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400" dirty="0">
                <a:latin typeface="Times New Roman"/>
                <a:ea typeface="Times New Roman"/>
                <a:cs typeface="ＭＳ Ｐゴシック" charset="0"/>
              </a:rPr>
              <a:t>F. 	Tuberculosis</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	1. Most infected patients are well most of the time.</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	2. A chronic mycobacterial disease that usually strikes the lungs</a:t>
            </a:r>
          </a:p>
          <a:p>
            <a:pPr marL="457200" indent="-228600">
              <a:spcBef>
                <a:spcPts val="600"/>
              </a:spcBef>
              <a:spcAft>
                <a:spcPts val="600"/>
              </a:spcAft>
              <a:tabLst>
                <a:tab pos="228600" algn="l"/>
              </a:tabLst>
              <a:defRPr/>
            </a:pPr>
            <a:r>
              <a:rPr lang="en-US" sz="1400" dirty="0">
                <a:solidFill>
                  <a:srgbClr val="000000"/>
                </a:solidFill>
                <a:latin typeface="Times New Roman"/>
                <a:ea typeface="Times New Roman"/>
                <a:cs typeface="Berkeley-Book"/>
              </a:rPr>
              <a:t>	3. Disease that occurs shortly after infection is called primary tuberculosis.</a:t>
            </a:r>
          </a:p>
          <a:p>
            <a:pPr marL="1143000" lvl="1" indent="-228600">
              <a:spcBef>
                <a:spcPts val="0"/>
              </a:spcBef>
              <a:spcAft>
                <a:spcPts val="300"/>
              </a:spcAft>
              <a:buAutoNum type="alphaLcPeriod"/>
              <a:tabLst>
                <a:tab pos="685800" algn="l"/>
              </a:tabLst>
              <a:defRPr/>
            </a:pPr>
            <a:r>
              <a:rPr lang="en-US" dirty="0">
                <a:latin typeface="Times New Roman"/>
                <a:ea typeface="Times New Roman"/>
                <a:cs typeface="ＭＳ Ｐゴシック" charset="0"/>
              </a:rPr>
              <a:t>Reactive tuberculosis is common and can be much more difficult to treat</a:t>
            </a:r>
            <a:r>
              <a:rPr lang="en-US" sz="1400" dirty="0">
                <a:solidFill>
                  <a:srgbClr val="000000"/>
                </a:solidFill>
                <a:latin typeface="Times New Roman"/>
                <a:ea typeface="Times New Roman"/>
                <a:cs typeface="Berkeley-Book"/>
              </a:rPr>
              <a:t>.</a:t>
            </a:r>
          </a:p>
          <a:p>
            <a:pPr marL="457200" indent="0">
              <a:spcBef>
                <a:spcPts val="0"/>
              </a:spcBef>
              <a:spcAft>
                <a:spcPts val="300"/>
              </a:spcAft>
              <a:buNone/>
              <a:tabLst>
                <a:tab pos="685800" algn="l"/>
              </a:tabLst>
              <a:defRPr/>
            </a:pPr>
            <a:r>
              <a:rPr lang="en-US" sz="1400" dirty="0">
                <a:solidFill>
                  <a:srgbClr val="000000"/>
                </a:solidFill>
                <a:latin typeface="Times New Roman"/>
                <a:ea typeface="Times New Roman"/>
                <a:cs typeface="Berkeley-Book"/>
              </a:rPr>
              <a:t>4. Patients who pose the highest risk almost always have a cough.</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 		a.</a:t>
            </a:r>
            <a:r>
              <a:rPr lang="en-US" baseline="0" dirty="0">
                <a:latin typeface="Times New Roman"/>
                <a:ea typeface="Times New Roman"/>
                <a:cs typeface="ＭＳ Ｐゴシック" charset="0"/>
              </a:rPr>
              <a:t> </a:t>
            </a:r>
            <a:r>
              <a:rPr lang="en-US" dirty="0">
                <a:latin typeface="Times New Roman"/>
                <a:ea typeface="Times New Roman"/>
                <a:cs typeface="ＭＳ Ｐゴシック" charset="0"/>
              </a:rPr>
              <a:t>Consider respiratory tuberculosis to be the only contagious form because it is the only one that is spread by airborne transmission.</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 		b. Droplet nuclei: the remnants of the droplets produced by coughing after the excess water has evaporated</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 		</a:t>
            </a:r>
            <a:r>
              <a:rPr lang="en-US" dirty="0" err="1">
                <a:latin typeface="Times New Roman"/>
                <a:ea typeface="Times New Roman"/>
                <a:cs typeface="ＭＳ Ｐゴシック" charset="0"/>
              </a:rPr>
              <a:t>c.</a:t>
            </a:r>
            <a:r>
              <a:rPr lang="en-US" dirty="0">
                <a:latin typeface="Times New Roman"/>
                <a:ea typeface="Times New Roman"/>
                <a:cs typeface="ＭＳ Ｐゴシック" charset="0"/>
              </a:rPr>
              <a:t> N95 or HEPA mask is required to stop droplet nuclei.</a:t>
            </a:r>
          </a:p>
          <a:p>
            <a:pPr>
              <a:defRPr/>
            </a:pPr>
            <a:endParaRPr lang="en-US" altLang="en-US" dirty="0">
              <a:cs typeface="ＭＳ Ｐゴシック" charset="0"/>
            </a:endParaRPr>
          </a:p>
        </p:txBody>
      </p:sp>
    </p:spTree>
    <p:extLst>
      <p:ext uri="{BB962C8B-B14F-4D97-AF65-F5344CB8AC3E}">
        <p14:creationId xmlns:p14="http://schemas.microsoft.com/office/powerpoint/2010/main" val="5389490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t>Lecture Outline </a:t>
            </a:r>
          </a:p>
          <a:p>
            <a:pPr marL="228600" indent="-228600">
              <a:spcBef>
                <a:spcPts val="600"/>
              </a:spcBef>
              <a:spcAft>
                <a:spcPts val="600"/>
              </a:spcAft>
              <a:tabLst>
                <a:tab pos="228600" algn="l"/>
              </a:tabLst>
              <a:defRPr/>
            </a:pPr>
            <a:endParaRPr lang="en-US" sz="1400" dirty="0">
              <a:solidFill>
                <a:srgbClr val="000000"/>
              </a:solidFill>
              <a:ea typeface="Times New Roman" pitchFamily="18" charset="0"/>
            </a:endParaRPr>
          </a:p>
          <a:p>
            <a:pPr marL="228600" indent="-228600">
              <a:spcBef>
                <a:spcPts val="600"/>
              </a:spcBef>
              <a:spcAft>
                <a:spcPts val="600"/>
              </a:spcAft>
              <a:tabLst>
                <a:tab pos="228600" algn="l"/>
              </a:tabLst>
              <a:defRPr/>
            </a:pPr>
            <a:r>
              <a:rPr lang="en-US" sz="1400" dirty="0">
                <a:solidFill>
                  <a:srgbClr val="000000"/>
                </a:solidFill>
                <a:ea typeface="Times New Roman" pitchFamily="18" charset="0"/>
              </a:rPr>
              <a:t>5.	Absolute protection from infection with the tubercle bacillus does not exist.</a:t>
            </a:r>
          </a:p>
          <a:p>
            <a:pPr marL="228600" indent="-228600">
              <a:spcBef>
                <a:spcPts val="600"/>
              </a:spcBef>
              <a:spcAft>
                <a:spcPts val="600"/>
              </a:spcAft>
              <a:tabLst>
                <a:tab pos="228600" algn="l"/>
              </a:tabLst>
              <a:defRPr/>
            </a:pPr>
            <a:r>
              <a:rPr lang="en-US" dirty="0">
                <a:cs typeface="Times New Roman" pitchFamily="18" charset="0"/>
              </a:rPr>
              <a:t>	a. According to the Centers for Disease Control and Prevention, one-third of the world</a:t>
            </a:r>
            <a:r>
              <a:rPr lang="ja-JP" altLang="en-US" dirty="0">
                <a:cs typeface="Times New Roman" pitchFamily="18" charset="0"/>
              </a:rPr>
              <a:t>’</a:t>
            </a:r>
            <a:r>
              <a:rPr lang="en-US" altLang="ja-JP" dirty="0">
                <a:cs typeface="Times New Roman" pitchFamily="18" charset="0"/>
              </a:rPr>
              <a:t>s population is infected with tuberculosis.</a:t>
            </a:r>
          </a:p>
          <a:p>
            <a:pPr marL="228600" indent="-228600">
              <a:spcBef>
                <a:spcPts val="600"/>
              </a:spcBef>
              <a:spcAft>
                <a:spcPts val="600"/>
              </a:spcAft>
              <a:tabLst>
                <a:tab pos="228600" algn="l"/>
              </a:tabLst>
              <a:defRPr/>
            </a:pPr>
            <a:r>
              <a:rPr lang="en-US" dirty="0">
                <a:cs typeface="Times New Roman" pitchFamily="18" charset="0"/>
              </a:rPr>
              <a:t>	b. The mechanism of transmission is not very efficient.</a:t>
            </a:r>
          </a:p>
          <a:p>
            <a:pPr marL="228600" indent="-228600">
              <a:spcBef>
                <a:spcPts val="600"/>
              </a:spcBef>
              <a:spcAft>
                <a:spcPts val="600"/>
              </a:spcAft>
              <a:tabLst>
                <a:tab pos="228600" algn="l"/>
              </a:tabLst>
              <a:defRPr/>
            </a:pPr>
            <a:r>
              <a:rPr lang="en-US" sz="1400" dirty="0">
                <a:solidFill>
                  <a:srgbClr val="000000"/>
                </a:solidFill>
                <a:cs typeface="Times New Roman" pitchFamily="18" charset="0"/>
              </a:rPr>
              <a:t>6. 	Have tuberculin skin tests regularly.</a:t>
            </a:r>
          </a:p>
          <a:p>
            <a:pPr marL="228600" indent="-228600">
              <a:spcBef>
                <a:spcPts val="600"/>
              </a:spcBef>
              <a:spcAft>
                <a:spcPts val="600"/>
              </a:spcAft>
              <a:tabLst>
                <a:tab pos="228600" algn="l"/>
              </a:tabLst>
              <a:defRPr/>
            </a:pPr>
            <a:r>
              <a:rPr lang="en-US" dirty="0">
                <a:cs typeface="Times New Roman" pitchFamily="18" charset="0"/>
              </a:rPr>
              <a:t>	a. If the infection is found before you become ill, preventive therapy is almost 100% effective.</a:t>
            </a:r>
          </a:p>
          <a:p>
            <a:pPr marL="457200" indent="-228600">
              <a:tabLst>
                <a:tab pos="228600" algn="l"/>
              </a:tabLst>
              <a:defRPr/>
            </a:pPr>
            <a:endParaRPr lang="en-US" dirty="0"/>
          </a:p>
          <a:p>
            <a:pPr marL="457200" indent="-228600">
              <a:tabLst>
                <a:tab pos="228600" algn="l"/>
              </a:tabLst>
              <a:defRPr/>
            </a:pPr>
            <a:endParaRPr lang="en-US" dirty="0"/>
          </a:p>
        </p:txBody>
      </p:sp>
    </p:spTree>
    <p:extLst>
      <p:ext uri="{BB962C8B-B14F-4D97-AF65-F5344CB8AC3E}">
        <p14:creationId xmlns:p14="http://schemas.microsoft.com/office/powerpoint/2010/main" val="18311422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pPr>
            <a:r>
              <a:rPr lang="en-US" altLang="en-US" dirty="0">
                <a:latin typeface="Times New Roman" charset="0"/>
                <a:ea typeface="MS PGothic" charset="-128"/>
              </a:rPr>
              <a:t>Lecture Outline </a:t>
            </a:r>
          </a:p>
          <a:p>
            <a:pPr marL="228600" indent="-228600">
              <a:spcBef>
                <a:spcPts val="600"/>
              </a:spcBef>
              <a:spcAft>
                <a:spcPts val="600"/>
              </a:spcAft>
              <a:tabLst>
                <a:tab pos="228600" algn="l"/>
              </a:tabLst>
            </a:pPr>
            <a:endParaRPr lang="en-US" altLang="en-US" dirty="0">
              <a:latin typeface="Times New Roman" charset="0"/>
              <a:ea typeface="MS PGothic" charset="-128"/>
            </a:endParaRPr>
          </a:p>
          <a:p>
            <a:pPr marL="228600" indent="-228600">
              <a:spcBef>
                <a:spcPts val="600"/>
              </a:spcBef>
              <a:spcAft>
                <a:spcPts val="600"/>
              </a:spcAft>
              <a:tabLst>
                <a:tab pos="228600" algn="l"/>
              </a:tabLst>
            </a:pPr>
            <a:r>
              <a:rPr lang="en-US" altLang="en-US" dirty="0">
                <a:latin typeface="Times New Roman" charset="0"/>
                <a:ea typeface="MS PGothic" charset="-128"/>
              </a:rPr>
              <a:t>G. 	Whooping cough</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1. Also called pertussis, whooping cough is an airborne disease caused by bacteria that mostly affects children younger than 6 years.</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2. Symptoms include fever and a </a:t>
            </a:r>
            <a:r>
              <a:rPr lang="ja-JP" altLang="en-US" dirty="0">
                <a:solidFill>
                  <a:srgbClr val="000000"/>
                </a:solidFill>
                <a:latin typeface="Times New Roman" charset="0"/>
                <a:ea typeface="MS PGothic" charset="-128"/>
              </a:rPr>
              <a:t>“</a:t>
            </a:r>
            <a:r>
              <a:rPr lang="en-US" altLang="ja-JP" dirty="0">
                <a:solidFill>
                  <a:srgbClr val="000000"/>
                </a:solidFill>
                <a:latin typeface="Times New Roman" charset="0"/>
                <a:ea typeface="MS PGothic" charset="-128"/>
              </a:rPr>
              <a:t>whoop</a:t>
            </a:r>
            <a:r>
              <a:rPr lang="ja-JP" altLang="en-US" dirty="0">
                <a:solidFill>
                  <a:srgbClr val="000000"/>
                </a:solidFill>
                <a:latin typeface="Times New Roman" charset="0"/>
                <a:ea typeface="MS PGothic" charset="-128"/>
              </a:rPr>
              <a:t>”</a:t>
            </a:r>
            <a:r>
              <a:rPr lang="en-US" altLang="ja-JP" dirty="0">
                <a:solidFill>
                  <a:srgbClr val="000000"/>
                </a:solidFill>
                <a:latin typeface="Times New Roman" charset="0"/>
                <a:ea typeface="MS PGothic" charset="-128"/>
              </a:rPr>
              <a:t> sound that occurs when inhaling after a coughing attack.</a:t>
            </a:r>
          </a:p>
          <a:p>
            <a:pPr marL="228600" indent="-228600">
              <a:spcBef>
                <a:spcPts val="600"/>
              </a:spcBef>
              <a:spcAft>
                <a:spcPts val="600"/>
              </a:spcAft>
              <a:tabLst>
                <a:tab pos="228600" algn="l"/>
              </a:tabLst>
            </a:pPr>
            <a:r>
              <a:rPr lang="en-US" altLang="en-US" dirty="0">
                <a:solidFill>
                  <a:srgbClr val="000000"/>
                </a:solidFill>
                <a:latin typeface="Times New Roman" charset="0"/>
                <a:ea typeface="MS PGothic" charset="-128"/>
              </a:rPr>
              <a:t>	3. The best way to prevent exposure is to be vaccinated with the DPT or TDaP; you can also place a mask on the patient and yourself.</a:t>
            </a:r>
          </a:p>
          <a:p>
            <a:pPr marL="228600" indent="-228600">
              <a:tabLst>
                <a:tab pos="228600" algn="l"/>
              </a:tabLst>
            </a:pPr>
            <a:endParaRPr lang="en-US" altLang="en-US" dirty="0">
              <a:latin typeface="Times New Roman" charset="0"/>
              <a:ea typeface="MS PGothic" charset="-128"/>
            </a:endParaRPr>
          </a:p>
        </p:txBody>
      </p:sp>
    </p:spTree>
    <p:extLst>
      <p:ext uri="{BB962C8B-B14F-4D97-AF65-F5344CB8AC3E}">
        <p14:creationId xmlns:p14="http://schemas.microsoft.com/office/powerpoint/2010/main" val="419348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H. 	Methicillin-resistant </a:t>
            </a:r>
            <a:r>
              <a:rPr lang="en-US" i="1" dirty="0">
                <a:latin typeface="Times New Roman"/>
                <a:ea typeface="Times New Roman"/>
                <a:cs typeface="ＭＳ Ｐゴシック" charset="0"/>
              </a:rPr>
              <a:t>Staphylococcus aureus </a:t>
            </a:r>
            <a:r>
              <a:rPr lang="en-US" dirty="0">
                <a:latin typeface="Times New Roman"/>
                <a:ea typeface="Times New Roman"/>
                <a:cs typeface="ＭＳ Ｐゴシック" charset="0"/>
              </a:rPr>
              <a:t>(MRSA)</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1. 	MRSA is a bacterium that causes infections and is resistant to many antibiotics.</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2. 	In health care settings, MRSA is transmitted from patient to patient by the unwashed hands of health care providers.</a:t>
            </a:r>
          </a:p>
          <a:p>
            <a:pPr>
              <a:defRPr/>
            </a:pPr>
            <a:endParaRPr lang="en-US" altLang="en-US" dirty="0">
              <a:cs typeface="ＭＳ Ｐゴシック" charset="0"/>
            </a:endParaRPr>
          </a:p>
        </p:txBody>
      </p:sp>
    </p:spTree>
    <p:extLst>
      <p:ext uri="{BB962C8B-B14F-4D97-AF65-F5344CB8AC3E}">
        <p14:creationId xmlns:p14="http://schemas.microsoft.com/office/powerpoint/2010/main" val="20891162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solidFill>
                <a:srgbClr val="000000"/>
              </a:solidFill>
              <a:latin typeface="Times New Roman"/>
              <a:ea typeface="Times New Roman"/>
              <a:cs typeface="Berkeley-Book"/>
            </a:endParaRPr>
          </a:p>
          <a:p>
            <a:pPr marL="2286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 	3. Factors that increase the risk for developing MRSA include:</a:t>
            </a:r>
          </a:p>
          <a:p>
            <a:pPr marL="685800" indent="-228600">
              <a:spcBef>
                <a:spcPts val="0"/>
              </a:spcBef>
              <a:spcAft>
                <a:spcPts val="300"/>
              </a:spcAft>
              <a:tabLst>
                <a:tab pos="685800" algn="l"/>
              </a:tabLst>
              <a:defRPr/>
            </a:pPr>
            <a:r>
              <a:rPr lang="en-US" sz="1100" dirty="0">
                <a:latin typeface="Times New Roman"/>
                <a:ea typeface="Times New Roman"/>
                <a:cs typeface="ＭＳ Ｐゴシック" charset="0"/>
              </a:rPr>
              <a:t>a.	Antibiotic therapy</a:t>
            </a:r>
          </a:p>
          <a:p>
            <a:pPr marL="685800" indent="-228600">
              <a:spcBef>
                <a:spcPts val="0"/>
              </a:spcBef>
              <a:spcAft>
                <a:spcPts val="300"/>
              </a:spcAft>
              <a:tabLst>
                <a:tab pos="685800" algn="l"/>
              </a:tabLst>
              <a:defRPr/>
            </a:pPr>
            <a:r>
              <a:rPr lang="en-US" sz="1100" dirty="0">
                <a:latin typeface="Times New Roman"/>
                <a:ea typeface="Times New Roman"/>
                <a:cs typeface="ＭＳ Ｐゴシック" charset="0"/>
              </a:rPr>
              <a:t>b.	Prolonged hospital stays</a:t>
            </a:r>
          </a:p>
          <a:p>
            <a:pPr marL="685800" indent="-228600">
              <a:spcBef>
                <a:spcPts val="0"/>
              </a:spcBef>
              <a:spcAft>
                <a:spcPts val="300"/>
              </a:spcAft>
              <a:tabLst>
                <a:tab pos="685800" algn="l"/>
              </a:tabLst>
              <a:defRPr/>
            </a:pPr>
            <a:r>
              <a:rPr lang="en-US" sz="1100" dirty="0">
                <a:latin typeface="Times New Roman"/>
                <a:ea typeface="Times New Roman"/>
                <a:cs typeface="ＭＳ Ｐゴシック" charset="0"/>
              </a:rPr>
              <a:t>c.	A stay in an intensive care or burn unit</a:t>
            </a:r>
          </a:p>
          <a:p>
            <a:pPr marL="685800" indent="-228600">
              <a:spcBef>
                <a:spcPts val="0"/>
              </a:spcBef>
              <a:spcAft>
                <a:spcPts val="300"/>
              </a:spcAft>
              <a:tabLst>
                <a:tab pos="685800" algn="l"/>
              </a:tabLst>
              <a:defRPr/>
            </a:pPr>
            <a:r>
              <a:rPr lang="en-US" sz="1100" dirty="0">
                <a:latin typeface="Times New Roman"/>
                <a:ea typeface="Times New Roman"/>
                <a:cs typeface="ＭＳ Ｐゴシック" charset="0"/>
              </a:rPr>
              <a:t>d.	Exposure to an infected patient</a:t>
            </a:r>
          </a:p>
          <a:p>
            <a:pPr marL="457200" indent="-228600">
              <a:spcBef>
                <a:spcPts val="600"/>
              </a:spcBef>
              <a:spcAft>
                <a:spcPts val="600"/>
              </a:spcAft>
              <a:buAutoNum type="arabicPeriod" startAt="4"/>
              <a:tabLst>
                <a:tab pos="228600" algn="l"/>
              </a:tabLst>
              <a:defRPr/>
            </a:pPr>
            <a:r>
              <a:rPr lang="en-US" dirty="0">
                <a:solidFill>
                  <a:srgbClr val="000000"/>
                </a:solidFill>
                <a:latin typeface="Times New Roman"/>
                <a:ea typeface="Times New Roman"/>
                <a:cs typeface="Berkeley-Book"/>
              </a:rPr>
              <a:t>The incubation period for MRSA appears to be between 5 and 45 days</a:t>
            </a:r>
          </a:p>
          <a:p>
            <a:pPr marL="457200" indent="-228600">
              <a:spcBef>
                <a:spcPts val="600"/>
              </a:spcBef>
              <a:spcAft>
                <a:spcPts val="600"/>
              </a:spcAft>
              <a:buAutoNum type="arabicPeriod" startAt="4"/>
              <a:tabLst>
                <a:tab pos="228600" algn="l"/>
              </a:tabLst>
              <a:defRPr/>
            </a:pPr>
            <a:r>
              <a:rPr lang="en-US" dirty="0">
                <a:solidFill>
                  <a:srgbClr val="000000"/>
                </a:solidFill>
                <a:latin typeface="Times New Roman"/>
                <a:ea typeface="Times New Roman"/>
                <a:cs typeface="Berkeley-Book"/>
              </a:rPr>
              <a:t>MRSA results in soft-tissue infections. </a:t>
            </a:r>
          </a:p>
          <a:p>
            <a:pPr marL="457200" indent="-228600">
              <a:spcBef>
                <a:spcPts val="600"/>
              </a:spcBef>
              <a:spcAft>
                <a:spcPts val="600"/>
              </a:spcAft>
              <a:tabLst>
                <a:tab pos="228600" algn="l"/>
              </a:tabLst>
              <a:defRPr/>
            </a:pPr>
            <a:r>
              <a:rPr lang="en-US" dirty="0">
                <a:solidFill>
                  <a:srgbClr val="000000"/>
                </a:solidFill>
                <a:latin typeface="Times New Roman"/>
                <a:ea typeface="Times New Roman"/>
                <a:cs typeface="Berkeley-Book"/>
              </a:rPr>
              <a:t>	a. Signs and symptoms: localized skin abscesses and sepsis in older patients </a:t>
            </a:r>
          </a:p>
          <a:p>
            <a:pPr>
              <a:defRPr/>
            </a:pPr>
            <a:endParaRPr lang="en-US" altLang="en-US" dirty="0">
              <a:cs typeface="ＭＳ Ｐゴシック" charset="0"/>
            </a:endParaRPr>
          </a:p>
        </p:txBody>
      </p:sp>
    </p:spTree>
    <p:extLst>
      <p:ext uri="{BB962C8B-B14F-4D97-AF65-F5344CB8AC3E}">
        <p14:creationId xmlns:p14="http://schemas.microsoft.com/office/powerpoint/2010/main" val="419386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r>
              <a:rPr lang="en-US" sz="1200" b="0" i="0" kern="1200" dirty="0">
                <a:solidFill>
                  <a:schemeClr val="tx1"/>
                </a:solidFill>
                <a:effectLst/>
                <a:latin typeface="Arial" panose="020B0604020202020204" pitchFamily="34" charset="0"/>
                <a:ea typeface="+mn-ea"/>
                <a:cs typeface="+mn-cs"/>
              </a:rPr>
              <a:t>I. Global health issues</a:t>
            </a:r>
          </a:p>
          <a:p>
            <a:r>
              <a:rPr lang="en-US" sz="1200" b="0" i="0" kern="1200" dirty="0">
                <a:solidFill>
                  <a:schemeClr val="tx1"/>
                </a:solidFill>
                <a:effectLst/>
                <a:latin typeface="Arial" panose="020B0604020202020204" pitchFamily="34" charset="0"/>
                <a:ea typeface="+mn-ea"/>
                <a:cs typeface="+mn-cs"/>
              </a:rPr>
              <a:t>         1. 2019 Novel coronavirus (COVID-19) </a:t>
            </a:r>
          </a:p>
          <a:p>
            <a:r>
              <a:rPr lang="en-US" sz="1200" b="0" i="0" kern="1200" dirty="0">
                <a:solidFill>
                  <a:schemeClr val="tx1"/>
                </a:solidFill>
                <a:effectLst/>
                <a:latin typeface="Arial" panose="020B0604020202020204" pitchFamily="34" charset="0"/>
                <a:ea typeface="+mn-ea"/>
                <a:cs typeface="+mn-cs"/>
              </a:rPr>
              <a:t>	a. Originated in Wuhan, Hubei Province, China</a:t>
            </a:r>
          </a:p>
          <a:p>
            <a:r>
              <a:rPr lang="en-US" sz="1200" b="0" i="0" kern="1200" dirty="0">
                <a:solidFill>
                  <a:schemeClr val="tx1"/>
                </a:solidFill>
                <a:effectLst/>
                <a:latin typeface="Arial" panose="020B0604020202020204" pitchFamily="34" charset="0"/>
                <a:ea typeface="+mn-ea"/>
                <a:cs typeface="+mn-cs"/>
              </a:rPr>
              <a:t>	b. Quickly spread, infecting millions and killing hundreds of thousands</a:t>
            </a:r>
          </a:p>
          <a:p>
            <a:r>
              <a:rPr lang="en-US" sz="1200" b="0" i="0" kern="1200" dirty="0">
                <a:solidFill>
                  <a:schemeClr val="tx1"/>
                </a:solidFill>
                <a:effectLst/>
                <a:latin typeface="Arial" panose="020B0604020202020204" pitchFamily="34" charset="0"/>
                <a:ea typeface="+mn-ea"/>
                <a:cs typeface="+mn-cs"/>
              </a:rPr>
              <a:t>	</a:t>
            </a:r>
            <a:r>
              <a:rPr lang="en-US" sz="1200" b="0" i="0" kern="1200" dirty="0" err="1">
                <a:solidFill>
                  <a:schemeClr val="tx1"/>
                </a:solidFill>
                <a:effectLst/>
                <a:latin typeface="Arial" panose="020B0604020202020204" pitchFamily="34" charset="0"/>
                <a:ea typeface="+mn-ea"/>
                <a:cs typeface="+mn-cs"/>
              </a:rPr>
              <a:t>c.</a:t>
            </a:r>
            <a:r>
              <a:rPr lang="en-US" sz="1200" b="0" i="0" kern="1200" dirty="0">
                <a:solidFill>
                  <a:schemeClr val="tx1"/>
                </a:solidFill>
                <a:effectLst/>
                <a:latin typeface="Arial" panose="020B0604020202020204" pitchFamily="34" charset="0"/>
                <a:ea typeface="+mn-ea"/>
                <a:cs typeface="+mn-cs"/>
              </a:rPr>
              <a:t> Controlling the virus: social distancing</a:t>
            </a:r>
          </a:p>
          <a:p>
            <a:r>
              <a:rPr lang="en-US" sz="1200" b="0" i="0" kern="1200" dirty="0">
                <a:solidFill>
                  <a:schemeClr val="tx1"/>
                </a:solidFill>
                <a:effectLst/>
                <a:latin typeface="Arial" panose="020B0604020202020204" pitchFamily="34" charset="0"/>
                <a:ea typeface="+mn-ea"/>
                <a:cs typeface="+mn-cs"/>
              </a:rPr>
              <a:t>	</a:t>
            </a:r>
            <a:r>
              <a:rPr lang="en-US" sz="1200" b="0" i="0" kern="1200" dirty="0" err="1">
                <a:solidFill>
                  <a:schemeClr val="tx1"/>
                </a:solidFill>
                <a:effectLst/>
                <a:latin typeface="Arial" panose="020B0604020202020204" pitchFamily="34" charset="0"/>
                <a:ea typeface="+mn-ea"/>
                <a:cs typeface="+mn-cs"/>
              </a:rPr>
              <a:t>d.</a:t>
            </a:r>
            <a:r>
              <a:rPr lang="en-US" sz="1200" b="0" i="0" kern="1200" dirty="0">
                <a:solidFill>
                  <a:schemeClr val="tx1"/>
                </a:solidFill>
                <a:effectLst/>
                <a:latin typeface="Arial" panose="020B0604020202020204" pitchFamily="34" charset="0"/>
                <a:ea typeface="+mn-ea"/>
                <a:cs typeface="+mn-cs"/>
              </a:rPr>
              <a:t> Symptoms include fever, cough, shortness of breath that appear 2–14 days after exposure to infected person</a:t>
            </a:r>
          </a:p>
          <a:p>
            <a:r>
              <a:rPr lang="en-US" sz="1200" b="0" i="0" kern="1200" dirty="0">
                <a:solidFill>
                  <a:schemeClr val="tx1"/>
                </a:solidFill>
                <a:effectLst/>
                <a:latin typeface="Arial" panose="020B0604020202020204" pitchFamily="34" charset="0"/>
                <a:ea typeface="+mn-ea"/>
                <a:cs typeface="+mn-cs"/>
              </a:rPr>
              <a:t>	e. For current updates on COVID-19, use the CDC website (</a:t>
            </a:r>
            <a:r>
              <a:rPr lang="en-US" sz="1200" b="0" i="0" kern="1200" dirty="0" err="1">
                <a:solidFill>
                  <a:schemeClr val="tx1"/>
                </a:solidFill>
                <a:effectLst/>
                <a:latin typeface="Arial" panose="020B0604020202020204" pitchFamily="34" charset="0"/>
                <a:ea typeface="+mn-ea"/>
                <a:cs typeface="+mn-cs"/>
              </a:rPr>
              <a:t>www.cdc.gov</a:t>
            </a:r>
            <a:r>
              <a:rPr lang="en-US" sz="1200" b="0" i="0" kern="1200" dirty="0">
                <a:solidFill>
                  <a:schemeClr val="tx1"/>
                </a:solidFill>
                <a:effectLst/>
                <a:latin typeface="Arial" panose="020B0604020202020204" pitchFamily="34" charset="0"/>
                <a:ea typeface="+mn-ea"/>
                <a:cs typeface="+mn-cs"/>
              </a:rPr>
              <a:t>).</a:t>
            </a:r>
          </a:p>
          <a:p>
            <a:pPr>
              <a:defRPr/>
            </a:pPr>
            <a:endParaRPr lang="en-US" altLang="en-US" dirty="0">
              <a:cs typeface="ＭＳ Ｐゴシック" charset="0"/>
            </a:endParaRPr>
          </a:p>
        </p:txBody>
      </p:sp>
    </p:spTree>
    <p:extLst>
      <p:ext uri="{BB962C8B-B14F-4D97-AF65-F5344CB8AC3E}">
        <p14:creationId xmlns:p14="http://schemas.microsoft.com/office/powerpoint/2010/main" val="595710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sz="1400" dirty="0">
                <a:cs typeface="ＭＳ Ｐゴシック" charset="0"/>
              </a:rPr>
              <a:t>Lecture Outline </a:t>
            </a:r>
          </a:p>
          <a:p>
            <a:pPr marL="228600" indent="-228600">
              <a:spcBef>
                <a:spcPts val="600"/>
              </a:spcBef>
              <a:spcAft>
                <a:spcPts val="600"/>
              </a:spcAft>
              <a:tabLst>
                <a:tab pos="2286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sz="1200" kern="1200" dirty="0">
                <a:solidFill>
                  <a:schemeClr val="tx1"/>
                </a:solidFill>
                <a:effectLst/>
                <a:latin typeface="Times New Roman" pitchFamily="18" charset="0"/>
                <a:ea typeface="MS PGothic" pitchFamily="34" charset="-128"/>
                <a:cs typeface="MS PGothic" charset="0"/>
              </a:rPr>
              <a:t>1. MERS-CoV (Middle East respiratory syndrome coronavirus)</a:t>
            </a:r>
          </a:p>
          <a:p>
            <a:r>
              <a:rPr lang="en-US" sz="1200" kern="1200" dirty="0">
                <a:solidFill>
                  <a:schemeClr val="tx1"/>
                </a:solidFill>
                <a:effectLst/>
                <a:latin typeface="Times New Roman" pitchFamily="18" charset="0"/>
                <a:ea typeface="MS PGothic" pitchFamily="34" charset="-128"/>
                <a:cs typeface="MS PGothic" charset="0"/>
              </a:rPr>
              <a:t> 	a. First human case of MERS-CoV discovered in 2012 in Saudi Arabia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Most human infections found in the Middle East </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Cases of MERS-CoV have been found in Europe and the United States. </a:t>
            </a:r>
          </a:p>
          <a:p>
            <a:r>
              <a:rPr lang="en-US" sz="1200" kern="1200" dirty="0">
                <a:solidFill>
                  <a:schemeClr val="tx1"/>
                </a:solidFill>
                <a:effectLst/>
                <a:latin typeface="Times New Roman" pitchFamily="18" charset="0"/>
                <a:ea typeface="MS PGothic" pitchFamily="34" charset="-128"/>
                <a:cs typeface="MS PGothic" charset="0"/>
              </a:rPr>
              <a:t> 	b. If you suspect MERS-CoV, place a surgical mask on the patient and notify the receiving facility.</a:t>
            </a:r>
          </a:p>
          <a:p>
            <a:pPr>
              <a:defRPr/>
            </a:pPr>
            <a:endParaRPr lang="en-US" altLang="en-US" dirty="0">
              <a:cs typeface="ＭＳ Ｐゴシック" charset="0"/>
            </a:endParaRPr>
          </a:p>
        </p:txBody>
      </p:sp>
    </p:spTree>
    <p:extLst>
      <p:ext uri="{BB962C8B-B14F-4D97-AF65-F5344CB8AC3E}">
        <p14:creationId xmlns:p14="http://schemas.microsoft.com/office/powerpoint/2010/main" val="5569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ＭＳ Ｐゴシック" charset="0"/>
              </a:rPr>
              <a:t>Lecture Outline </a:t>
            </a:r>
          </a:p>
          <a:p>
            <a:pPr>
              <a:defRPr/>
            </a:pPr>
            <a:endParaRPr lang="en-US" dirty="0">
              <a:cs typeface="ＭＳ Ｐゴシック" charset="0"/>
            </a:endParaRPr>
          </a:p>
          <a:p>
            <a:pPr>
              <a:defRPr/>
            </a:pPr>
            <a:r>
              <a:rPr lang="en-US" dirty="0">
                <a:cs typeface="ＭＳ Ｐゴシック" charset="0"/>
              </a:rPr>
              <a:t>I. Introduction</a:t>
            </a:r>
          </a:p>
          <a:p>
            <a:pPr>
              <a:defRPr/>
            </a:pPr>
            <a:r>
              <a:rPr lang="en-US" dirty="0">
                <a:cs typeface="ＭＳ Ｐゴシック" charset="0"/>
              </a:rPr>
              <a:t>A. Patients who need EMS assistance generally have experienced a medical emergency, a trauma emergency, or both.</a:t>
            </a:r>
          </a:p>
          <a:p>
            <a:pPr indent="228600">
              <a:defRPr/>
            </a:pPr>
            <a:r>
              <a:rPr lang="en-US" dirty="0">
                <a:cs typeface="ＭＳ Ｐゴシック" charset="0"/>
              </a:rPr>
              <a:t>	1. Trauma emergencies involve injuries resulting from physical forces applied to the body.</a:t>
            </a:r>
          </a:p>
          <a:p>
            <a:pPr indent="228600">
              <a:defRPr/>
            </a:pPr>
            <a:r>
              <a:rPr lang="en-US" dirty="0">
                <a:cs typeface="ＭＳ Ｐゴシック" charset="0"/>
              </a:rPr>
              <a:t>	2. Medical emergencies involve illnesses or conditions caused by disease.</a:t>
            </a:r>
          </a:p>
          <a:p>
            <a:pPr indent="228600">
              <a:defRPr/>
            </a:pPr>
            <a:r>
              <a:rPr lang="en-US" dirty="0">
                <a:cs typeface="ＭＳ Ｐゴシック" charset="0"/>
              </a:rPr>
              <a:t>	3. It is important to remember that patients may have a combination of medical and trauma conditions.</a:t>
            </a:r>
          </a:p>
          <a:p>
            <a:pPr>
              <a:defRPr/>
            </a:pPr>
            <a:endParaRPr lang="en-US" altLang="en-US" dirty="0">
              <a:cs typeface="ＭＳ Ｐゴシック" charset="0"/>
            </a:endParaRPr>
          </a:p>
        </p:txBody>
      </p:sp>
    </p:spTree>
    <p:extLst>
      <p:ext uri="{BB962C8B-B14F-4D97-AF65-F5344CB8AC3E}">
        <p14:creationId xmlns:p14="http://schemas.microsoft.com/office/powerpoint/2010/main" val="835560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457200" algn="l"/>
              </a:tabLst>
              <a:defRPr/>
            </a:pPr>
            <a:r>
              <a:rPr lang="en-US" sz="1400" dirty="0">
                <a:cs typeface="ＭＳ Ｐゴシック" charset="0"/>
              </a:rPr>
              <a:t>Lecture Outline </a:t>
            </a:r>
          </a:p>
          <a:p>
            <a:pPr marL="228600" indent="-228600">
              <a:spcBef>
                <a:spcPts val="600"/>
              </a:spcBef>
              <a:spcAft>
                <a:spcPts val="600"/>
              </a:spcAft>
              <a:tabLst>
                <a:tab pos="4572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457200" algn="l"/>
              </a:tabLst>
              <a:defRPr/>
            </a:pPr>
            <a:r>
              <a:rPr lang="en-US" sz="1400" dirty="0">
                <a:latin typeface="Times New Roman"/>
                <a:ea typeface="Times New Roman"/>
                <a:cs typeface="ＭＳ Ｐゴシック" charset="0"/>
              </a:rPr>
              <a:t>2.	Ebola</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In 2014, an outbreak of the Ebola virus in West Africa, which spread when infected people traveled to other countries, caused international concern. </a:t>
            </a:r>
          </a:p>
          <a:p>
            <a:pPr marL="685800" indent="-228600">
              <a:spcBef>
                <a:spcPts val="0"/>
              </a:spcBef>
              <a:spcAft>
                <a:spcPts val="300"/>
              </a:spcAft>
              <a:buAutoNum type="alphaLcPeriod" startAt="2"/>
              <a:tabLst>
                <a:tab pos="685800" algn="l"/>
              </a:tabLst>
              <a:defRPr/>
            </a:pPr>
            <a:r>
              <a:rPr lang="en-US" dirty="0">
                <a:latin typeface="Times New Roman"/>
                <a:ea typeface="Times New Roman"/>
                <a:cs typeface="ＭＳ Ｐゴシック" charset="0"/>
              </a:rPr>
              <a:t>Incubation period is 6 to 12 days after exposure</a:t>
            </a:r>
          </a:p>
          <a:p>
            <a:pPr marL="685800" indent="-228600">
              <a:spcBef>
                <a:spcPts val="0"/>
              </a:spcBef>
              <a:spcAft>
                <a:spcPts val="300"/>
              </a:spcAft>
              <a:buAutoNum type="alphaLcPeriod" startAt="2"/>
              <a:tabLst>
                <a:tab pos="685800" algn="l"/>
              </a:tabLst>
              <a:defRPr/>
            </a:pPr>
            <a:r>
              <a:rPr lang="en-US" dirty="0">
                <a:latin typeface="Times New Roman"/>
                <a:ea typeface="Times New Roman"/>
                <a:cs typeface="ＭＳ Ｐゴシック" charset="0"/>
              </a:rPr>
              <a:t>Symptoms may not appear for as long as 21 days after infection. </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d.	Fatality rate can be as high as 70% if treatment in an ICU is not initiated promptly. </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e.	If you suspect Ebola, place a surgical mask the patient, follow PPE precautions as outlined by local protocols and the CDC, and notify the receiving facility.</a:t>
            </a:r>
          </a:p>
          <a:p>
            <a:pPr>
              <a:defRPr/>
            </a:pPr>
            <a:endParaRPr lang="en-US" altLang="en-US" dirty="0">
              <a:cs typeface="ＭＳ Ｐゴシック" charset="0"/>
            </a:endParaRPr>
          </a:p>
        </p:txBody>
      </p:sp>
    </p:spTree>
    <p:extLst>
      <p:ext uri="{BB962C8B-B14F-4D97-AF65-F5344CB8AC3E}">
        <p14:creationId xmlns:p14="http://schemas.microsoft.com/office/powerpoint/2010/main" val="539863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228600" algn="l"/>
              </a:tabLst>
              <a:defRPr/>
            </a:pPr>
            <a:r>
              <a:rPr lang="en-US" dirty="0">
                <a:cs typeface="ＭＳ Ｐゴシック" charset="0"/>
              </a:rPr>
              <a:t>Lecture Outline </a:t>
            </a:r>
          </a:p>
          <a:p>
            <a:pPr marL="228600" indent="-228600">
              <a:spcBef>
                <a:spcPts val="600"/>
              </a:spcBef>
              <a:spcAft>
                <a:spcPts val="600"/>
              </a:spcAft>
              <a:tabLst>
                <a:tab pos="228600" algn="l"/>
              </a:tabLst>
              <a:defRPr/>
            </a:pPr>
            <a:endParaRPr lang="en-US" dirty="0">
              <a:latin typeface="Times New Roman"/>
              <a:ea typeface="Times New Roman"/>
              <a:cs typeface="ＭＳ Ｐゴシック" charset="0"/>
            </a:endParaRPr>
          </a:p>
          <a:p>
            <a:pPr marL="228600" indent="-228600">
              <a:spcBef>
                <a:spcPts val="600"/>
              </a:spcBef>
              <a:spcAft>
                <a:spcPts val="600"/>
              </a:spcAft>
              <a:tabLst>
                <a:tab pos="228600" algn="l"/>
              </a:tabLst>
              <a:defRPr/>
            </a:pPr>
            <a:r>
              <a:rPr lang="en-US" dirty="0">
                <a:latin typeface="Times New Roman"/>
                <a:ea typeface="Times New Roman"/>
                <a:cs typeface="ＭＳ Ｐゴシック" charset="0"/>
              </a:rPr>
              <a:t>J.	Travel Medicine</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1.	You must be aware of travel-acquired infections when assessing a patient who was recently outside of the United States. </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2.	Patients can present with a variety of symptoms, including fever, cough, vomiting, bloody diarrhea, body aches, and rashes. </a:t>
            </a:r>
          </a:p>
          <a:p>
            <a:pPr marL="457200" indent="-228600">
              <a:spcBef>
                <a:spcPts val="0"/>
              </a:spcBef>
              <a:spcAft>
                <a:spcPts val="300"/>
              </a:spcAft>
              <a:tabLst>
                <a:tab pos="457200" algn="l"/>
              </a:tabLst>
              <a:defRPr/>
            </a:pPr>
            <a:r>
              <a:rPr lang="en-US" dirty="0">
                <a:latin typeface="Times New Roman"/>
                <a:ea typeface="Times New Roman"/>
                <a:cs typeface="ＭＳ Ｐゴシック" charset="0"/>
              </a:rPr>
              <a:t>3.	When you encounter an ill patient with a recent travel history, place a mask on the patient and gather as much information as possible. </a:t>
            </a:r>
          </a:p>
        </p:txBody>
      </p:sp>
    </p:spTree>
    <p:extLst>
      <p:ext uri="{BB962C8B-B14F-4D97-AF65-F5344CB8AC3E}">
        <p14:creationId xmlns:p14="http://schemas.microsoft.com/office/powerpoint/2010/main" val="364477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tabLst>
                <a:tab pos="457200" algn="l"/>
              </a:tabLst>
              <a:defRPr/>
            </a:pPr>
            <a:r>
              <a:rPr lang="en-US" sz="1400" dirty="0">
                <a:cs typeface="ＭＳ Ｐゴシック" charset="0"/>
              </a:rPr>
              <a:t>Lecture Outline </a:t>
            </a:r>
          </a:p>
          <a:p>
            <a:pPr marL="228600" indent="-228600">
              <a:spcBef>
                <a:spcPts val="600"/>
              </a:spcBef>
              <a:spcAft>
                <a:spcPts val="600"/>
              </a:spcAft>
              <a:tabLst>
                <a:tab pos="457200" algn="l"/>
              </a:tabLst>
              <a:defRPr/>
            </a:pPr>
            <a:endParaRPr lang="en-US" sz="1400" dirty="0">
              <a:latin typeface="Times New Roman"/>
              <a:ea typeface="Times New Roman"/>
              <a:cs typeface="ＭＳ Ｐゴシック" charset="0"/>
            </a:endParaRPr>
          </a:p>
          <a:p>
            <a:pPr marL="228600" indent="-228600">
              <a:spcBef>
                <a:spcPts val="600"/>
              </a:spcBef>
              <a:spcAft>
                <a:spcPts val="600"/>
              </a:spcAft>
              <a:tabLst>
                <a:tab pos="457200" algn="l"/>
              </a:tabLst>
              <a:defRPr/>
            </a:pPr>
            <a:r>
              <a:rPr lang="en-US" sz="1400" dirty="0">
                <a:latin typeface="Times New Roman"/>
                <a:ea typeface="Times New Roman"/>
                <a:cs typeface="ＭＳ Ｐゴシック" charset="0"/>
              </a:rPr>
              <a:t>	4.	Important questions to ask include: </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a.	Where did you recently travel?</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b.	Did you receive any vaccinations before your trip?</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c.	Were you exposed to any infectious diseases?</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d.	Is there anyone else in your travel party who is sick?</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e.	What types of foods did you eat?</a:t>
            </a:r>
          </a:p>
          <a:p>
            <a:pPr marL="685800" indent="-228600">
              <a:spcBef>
                <a:spcPts val="0"/>
              </a:spcBef>
              <a:spcAft>
                <a:spcPts val="300"/>
              </a:spcAft>
              <a:tabLst>
                <a:tab pos="685800" algn="l"/>
              </a:tabLst>
              <a:defRPr/>
            </a:pPr>
            <a:r>
              <a:rPr lang="en-US" dirty="0">
                <a:latin typeface="Times New Roman"/>
                <a:ea typeface="Times New Roman"/>
                <a:cs typeface="ＭＳ Ｐゴシック" charset="0"/>
              </a:rPr>
              <a:t>f.	What was your source of drinking water?</a:t>
            </a:r>
          </a:p>
          <a:p>
            <a:pPr marL="457200" indent="-228600">
              <a:spcBef>
                <a:spcPts val="0"/>
              </a:spcBef>
              <a:spcAft>
                <a:spcPts val="300"/>
              </a:spcAft>
              <a:tabLst>
                <a:tab pos="457200" algn="l"/>
              </a:tabLst>
              <a:defRPr/>
            </a:pPr>
            <a:r>
              <a:rPr lang="en-US" sz="1400" dirty="0">
                <a:latin typeface="Times New Roman"/>
                <a:ea typeface="Times New Roman"/>
                <a:cs typeface="ＭＳ Ｐゴシック" charset="0"/>
              </a:rPr>
              <a:t>5.	If you suspect the patient has a communicable illness, follow appropriate PPE precautions and notify the receiving facility. </a:t>
            </a:r>
          </a:p>
          <a:p>
            <a:pPr>
              <a:defRPr/>
            </a:pPr>
            <a:endParaRPr lang="en-US" altLang="en-US" dirty="0">
              <a:cs typeface="ＭＳ Ｐゴシック" charset="0"/>
            </a:endParaRPr>
          </a:p>
          <a:p>
            <a:pPr>
              <a:defRPr/>
            </a:pPr>
            <a:endParaRPr lang="en-US" altLang="en-US" b="1" dirty="0">
              <a:cs typeface="ＭＳ Ｐゴシック" charset="0"/>
            </a:endParaRPr>
          </a:p>
        </p:txBody>
      </p:sp>
    </p:spTree>
    <p:extLst>
      <p:ext uri="{BB962C8B-B14F-4D97-AF65-F5344CB8AC3E}">
        <p14:creationId xmlns:p14="http://schemas.microsoft.com/office/powerpoint/2010/main" val="1156586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 </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 Conclusion</a:t>
            </a:r>
          </a:p>
          <a:p>
            <a:pPr>
              <a:spcBef>
                <a:spcPts val="600"/>
              </a:spcBef>
              <a:spcAft>
                <a:spcPts val="600"/>
              </a:spcAft>
            </a:pPr>
            <a:r>
              <a:rPr lang="en-US" altLang="en-US" dirty="0">
                <a:latin typeface="Times New Roman" charset="0"/>
                <a:ea typeface="MS PGothic" charset="-128"/>
              </a:rPr>
              <a:t>A. The assessment and treatment of medical patients can be challenging and interesting because of the nature of medical conditions. </a:t>
            </a:r>
          </a:p>
          <a:p>
            <a:pPr>
              <a:spcBef>
                <a:spcPct val="0"/>
              </a:spcBef>
              <a:spcAft>
                <a:spcPts val="300"/>
              </a:spcAft>
            </a:pPr>
            <a:r>
              <a:rPr lang="en-US" altLang="en-US" dirty="0">
                <a:latin typeface="Times New Roman" charset="0"/>
                <a:ea typeface="MS PGothic" charset="-128"/>
              </a:rPr>
              <a:t> 	1. The condition of a medical patient may not be as apparent as in a trauma patient and treatment may not be as straightforward. </a:t>
            </a:r>
          </a:p>
          <a:p>
            <a:pPr>
              <a:spcBef>
                <a:spcPct val="0"/>
              </a:spcBef>
              <a:spcAft>
                <a:spcPts val="300"/>
              </a:spcAft>
            </a:pPr>
            <a:r>
              <a:rPr lang="en-US" altLang="en-US" dirty="0">
                <a:latin typeface="Times New Roman" charset="0"/>
                <a:ea typeface="MS PGothic" charset="-128"/>
              </a:rPr>
              <a:t> 	2. Delays in an attempt to diagnose a condition can be harmful to the patient. </a:t>
            </a:r>
          </a:p>
          <a:p>
            <a:pPr>
              <a:spcBef>
                <a:spcPct val="0"/>
              </a:spcBef>
              <a:spcAft>
                <a:spcPts val="300"/>
              </a:spcAft>
            </a:pPr>
            <a:r>
              <a:rPr lang="en-US" altLang="en-US" dirty="0">
                <a:latin typeface="Times New Roman" charset="0"/>
                <a:ea typeface="MS PGothic" charset="-128"/>
              </a:rPr>
              <a:t> 	3. Keep calm, use your patient assessment skills, treat the patient</a:t>
            </a:r>
            <a:r>
              <a:rPr lang="ja-JP" altLang="en-US" dirty="0">
                <a:latin typeface="Times New Roman" charset="0"/>
                <a:ea typeface="MS PGothic" charset="-128"/>
              </a:rPr>
              <a:t>’</a:t>
            </a:r>
            <a:r>
              <a:rPr lang="en-US" altLang="ja-JP" dirty="0">
                <a:latin typeface="Times New Roman" charset="0"/>
                <a:ea typeface="MS PGothic" charset="-128"/>
              </a:rPr>
              <a:t>s symptoms, report to medical control, and transport the patient safely to the emergency department.</a:t>
            </a:r>
          </a:p>
          <a:p>
            <a:pPr>
              <a:spcBef>
                <a:spcPct val="0"/>
              </a:spcBef>
              <a:spcAft>
                <a:spcPts val="300"/>
              </a:spcAft>
            </a:pPr>
            <a:r>
              <a:rPr lang="en-US" altLang="en-US" dirty="0">
                <a:latin typeface="Times New Roman" charset="0"/>
                <a:ea typeface="MS PGothic" charset="-128"/>
              </a:rPr>
              <a:t> 	4. </a:t>
            </a:r>
            <a:r>
              <a:rPr lang="en-US" altLang="en-US" sz="1100" dirty="0">
                <a:latin typeface="Times New Roman" charset="0"/>
                <a:ea typeface="MS PGothic" charset="-128"/>
              </a:rPr>
              <a:t>Be prepared to handle any combination of conditions, including conditions of medical patients who have been involved in trauma.</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1873253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6605027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19625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25168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774296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366242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5005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ＭＳ Ｐゴシック" charset="0"/>
              </a:rPr>
              <a:t>Lecture Outline </a:t>
            </a:r>
          </a:p>
          <a:p>
            <a:pPr>
              <a:defRPr/>
            </a:pPr>
            <a:endParaRPr lang="en-US" dirty="0">
              <a:cs typeface="ＭＳ Ｐゴシック" charset="0"/>
            </a:endParaRPr>
          </a:p>
          <a:p>
            <a:pPr>
              <a:defRPr/>
            </a:pPr>
            <a:r>
              <a:rPr lang="en-US" dirty="0">
                <a:cs typeface="ＭＳ Ｐゴシック" charset="0"/>
              </a:rPr>
              <a:t>B. Types of medical emergencies</a:t>
            </a:r>
          </a:p>
          <a:p>
            <a:pPr indent="228600">
              <a:defRPr/>
            </a:pPr>
            <a:r>
              <a:rPr lang="en-US" dirty="0">
                <a:cs typeface="ＭＳ Ｐゴシック" charset="0"/>
              </a:rPr>
              <a:t> 	1. Respiratory emergencies occur when patients have trouble breathing or when the amount of oxygen supplied to the tissues is inadequate.</a:t>
            </a:r>
          </a:p>
          <a:p>
            <a:pPr indent="-457200">
              <a:defRPr/>
            </a:pPr>
            <a:r>
              <a:rPr lang="en-US" dirty="0">
                <a:cs typeface="ＭＳ Ｐゴシック" charset="0"/>
              </a:rPr>
              <a:t> 	2. Cardiovascular emergencies are caused by conditions affecting the circulatory system.</a:t>
            </a:r>
          </a:p>
          <a:p>
            <a:pPr indent="-457200">
              <a:defRPr/>
            </a:pPr>
            <a:r>
              <a:rPr lang="en-US" dirty="0">
                <a:cs typeface="ＭＳ Ｐゴシック" charset="0"/>
              </a:rPr>
              <a:t> 	3. Neurologic emergencies involve the brain.</a:t>
            </a:r>
          </a:p>
          <a:p>
            <a:pPr>
              <a:defRPr/>
            </a:pPr>
            <a:r>
              <a:rPr lang="en-US" dirty="0">
                <a:cs typeface="ＭＳ Ｐゴシック" charset="0"/>
              </a:rPr>
              <a:t> 	4. Gastrointestinal conditions include appendicitis, diverticulitis, pancreatitis, and many others.</a:t>
            </a:r>
          </a:p>
          <a:p>
            <a:pPr>
              <a:defRPr/>
            </a:pPr>
            <a:endParaRPr lang="en-US" altLang="en-US" dirty="0">
              <a:cs typeface="ＭＳ Ｐゴシック" charset="0"/>
            </a:endParaRPr>
          </a:p>
        </p:txBody>
      </p:sp>
    </p:spTree>
    <p:extLst>
      <p:ext uri="{BB962C8B-B14F-4D97-AF65-F5344CB8AC3E}">
        <p14:creationId xmlns:p14="http://schemas.microsoft.com/office/powerpoint/2010/main" val="867789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535331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8920020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088883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90865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34281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519519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38956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9202170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703157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74949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cs typeface="ＭＳ Ｐゴシック" charset="0"/>
              </a:rPr>
              <a:t>Lecture Outline </a:t>
            </a:r>
          </a:p>
          <a:p>
            <a:pPr>
              <a:defRPr/>
            </a:pPr>
            <a:endParaRPr lang="en-US" dirty="0">
              <a:cs typeface="ＭＳ Ｐゴシック" charset="0"/>
            </a:endParaRPr>
          </a:p>
          <a:p>
            <a:pPr marL="228600" indent="-228600">
              <a:buFontTx/>
              <a:buAutoNum type="arabicPeriod" startAt="5"/>
              <a:defRPr/>
            </a:pPr>
            <a:r>
              <a:rPr lang="en-US" dirty="0">
                <a:cs typeface="ＭＳ Ｐゴシック" charset="0"/>
              </a:rPr>
              <a:t>A urologic emergency can involve kidney stones.</a:t>
            </a:r>
          </a:p>
          <a:p>
            <a:pPr marL="228600" indent="-228600">
              <a:buFontTx/>
              <a:buAutoNum type="arabicPeriod" startAt="5"/>
              <a:defRPr/>
            </a:pPr>
            <a:r>
              <a:rPr lang="en-US" dirty="0">
                <a:cs typeface="ＭＳ Ｐゴシック" charset="0"/>
              </a:rPr>
              <a:t>The most common endocrine emergencies are caused by complications of diabetes mellitus.</a:t>
            </a:r>
          </a:p>
          <a:p>
            <a:pPr marL="228600" indent="-228600">
              <a:buFontTx/>
              <a:buAutoNum type="arabicPeriod" startAt="5"/>
              <a:defRPr/>
            </a:pPr>
            <a:r>
              <a:rPr lang="en-US" dirty="0">
                <a:cs typeface="ＭＳ Ｐゴシック" charset="0"/>
              </a:rPr>
              <a:t>Hematologic emergencies may be the result of sickle cell disease or various types of blood-clotting disorders such as hemophilia.</a:t>
            </a:r>
          </a:p>
          <a:p>
            <a:pPr marL="228600" indent="-228600">
              <a:buFontTx/>
              <a:buAutoNum type="arabicPeriod" startAt="5"/>
              <a:defRPr/>
            </a:pPr>
            <a:endParaRPr lang="en-US" dirty="0">
              <a:cs typeface="ＭＳ Ｐゴシック" charset="0"/>
            </a:endParaRPr>
          </a:p>
        </p:txBody>
      </p:sp>
    </p:spTree>
    <p:extLst>
      <p:ext uri="{BB962C8B-B14F-4D97-AF65-F5344CB8AC3E}">
        <p14:creationId xmlns:p14="http://schemas.microsoft.com/office/powerpoint/2010/main" val="13741250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62285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8137382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2271430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597745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387623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881808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054990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792723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229152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54586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Immunologic emergencies involve the body</a:t>
            </a:r>
            <a:r>
              <a:rPr lang="ja-JP" altLang="en-US" dirty="0">
                <a:latin typeface="Times New Roman" charset="0"/>
                <a:ea typeface="MS PGothic" charset="-128"/>
              </a:rPr>
              <a:t>’</a:t>
            </a:r>
            <a:r>
              <a:rPr lang="en-US" altLang="ja-JP" dirty="0">
                <a:latin typeface="Times New Roman" charset="0"/>
                <a:ea typeface="MS PGothic" charset="-128"/>
              </a:rPr>
              <a:t>s response to foreign substances.</a:t>
            </a:r>
          </a:p>
          <a:p>
            <a:pPr marL="0" indent="0">
              <a:buNone/>
            </a:pPr>
            <a:r>
              <a:rPr lang="en-US" altLang="en-US" dirty="0">
                <a:latin typeface="Times New Roman" charset="0"/>
                <a:ea typeface="MS PGothic" charset="-128"/>
              </a:rPr>
              <a:t>9. Toxicologic emergencies, including poisoning and substance abuse, result in other types of medical emergencies.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10. Some medical emergencies are caused by psychological or behavioral problems, and may be especially difficult to deal with because patients often do not present with typical signs and symptoms.</a:t>
            </a:r>
          </a:p>
          <a:p>
            <a:r>
              <a:rPr lang="en-US" altLang="en-US" dirty="0">
                <a:latin typeface="Times New Roman" charset="0"/>
                <a:ea typeface="MS PGothic" charset="-128"/>
              </a:rPr>
              <a:t>11. Gynecologic conditions are a special category of medical emergencies that involve the female reproductive organs.</a:t>
            </a:r>
          </a:p>
          <a:p>
            <a:endParaRPr lang="en-US" altLang="en-US" dirty="0">
              <a:latin typeface="Times New Roman" charset="0"/>
              <a:ea typeface="MS PGothic" charset="-128"/>
            </a:endParaRPr>
          </a:p>
        </p:txBody>
      </p:sp>
    </p:spTree>
    <p:extLst>
      <p:ext uri="{BB962C8B-B14F-4D97-AF65-F5344CB8AC3E}">
        <p14:creationId xmlns:p14="http://schemas.microsoft.com/office/powerpoint/2010/main" val="8807267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3514960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2013259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dirty="0">
              <a:latin typeface="Times New Roman" charset="0"/>
              <a:ea typeface="MS PGothic" charset="-128"/>
            </a:endParaRPr>
          </a:p>
        </p:txBody>
      </p:sp>
    </p:spTree>
    <p:extLst>
      <p:ext uri="{BB962C8B-B14F-4D97-AF65-F5344CB8AC3E}">
        <p14:creationId xmlns:p14="http://schemas.microsoft.com/office/powerpoint/2010/main" val="1101032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table shows types of common medical emergencies.</a:t>
            </a:r>
          </a:p>
        </p:txBody>
      </p:sp>
    </p:spTree>
    <p:extLst>
      <p:ext uri="{BB962C8B-B14F-4D97-AF65-F5344CB8AC3E}">
        <p14:creationId xmlns:p14="http://schemas.microsoft.com/office/powerpoint/2010/main" val="202285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r>
              <a:rPr lang="en-US"/>
              <a:t>Click icon to add picture</a:t>
            </a:r>
          </a:p>
        </p:txBody>
      </p:sp>
      <p:sp>
        <p:nvSpPr>
          <p:cNvPr id="17" name="Rectangle 16">
            <a:extLst>
              <a:ext uri="{FF2B5EF4-FFF2-40B4-BE49-F238E27FC236}">
                <a16:creationId xmlns:a16="http://schemas.microsoft.com/office/drawing/2014/main" id="{BEEECFBC-FB4D-9945-A4FF-28E342055AC3}"/>
              </a:ext>
            </a:extLst>
          </p:cNvPr>
          <p:cNvSpPr/>
          <p:nvPr/>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11DB4FEA-68FD-6643-86D9-A1B12DBC87F4}"/>
              </a:ext>
            </a:extLst>
          </p:cNvPr>
          <p:cNvSpPr/>
          <p:nvPr userDrawn="1"/>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Tree>
    <p:extLst>
      <p:ext uri="{BB962C8B-B14F-4D97-AF65-F5344CB8AC3E}">
        <p14:creationId xmlns:p14="http://schemas.microsoft.com/office/powerpoint/2010/main" val="9746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
        <p:nvSpPr>
          <p:cNvPr id="2" name="TextBox 1">
            <a:extLst>
              <a:ext uri="{FF2B5EF4-FFF2-40B4-BE49-F238E27FC236}">
                <a16:creationId xmlns:a16="http://schemas.microsoft.com/office/drawing/2014/main" id="{6D91CE71-B126-2A42-BDBE-74556439315F}"/>
              </a:ext>
            </a:extLst>
          </p:cNvPr>
          <p:cNvSpPr txBox="1"/>
          <p:nvPr userDrawn="1"/>
        </p:nvSpPr>
        <p:spPr>
          <a:xfrm>
            <a:off x="12066104" y="47210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
        <p:nvSpPr>
          <p:cNvPr id="7" name="Rectangle 6">
            <a:extLst>
              <a:ext uri="{FF2B5EF4-FFF2-40B4-BE49-F238E27FC236}">
                <a16:creationId xmlns:a16="http://schemas.microsoft.com/office/drawing/2014/main" id="{E23B5463-D5BB-8A47-B0CE-EA79B5104C03}"/>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9" name="Rectangle 8">
            <a:extLst>
              <a:ext uri="{FF2B5EF4-FFF2-40B4-BE49-F238E27FC236}">
                <a16:creationId xmlns:a16="http://schemas.microsoft.com/office/drawing/2014/main" id="{D97E54D2-CB53-484F-88CE-4F46D5AA5F40}"/>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F8D274-A798-2E40-BEE4-5A47612ED5A5}"/>
              </a:ext>
            </a:extLst>
          </p:cNvPr>
          <p:cNvSpPr txBox="1"/>
          <p:nvPr userDrawn="1"/>
        </p:nvSpPr>
        <p:spPr>
          <a:xfrm>
            <a:off x="12066104" y="47210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1668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1843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9300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r>
              <a:rPr lang="en-US"/>
              <a:t>Click icon to add picture</a:t>
            </a:r>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247945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dirty="0"/>
          </a:p>
        </p:txBody>
      </p:sp>
    </p:spTree>
    <p:extLst>
      <p:ext uri="{BB962C8B-B14F-4D97-AF65-F5344CB8AC3E}">
        <p14:creationId xmlns:p14="http://schemas.microsoft.com/office/powerpoint/2010/main" val="2712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r>
              <a:rPr lang="en-US"/>
              <a:t>Click icon to add picture</a:t>
            </a:r>
          </a:p>
        </p:txBody>
      </p:sp>
    </p:spTree>
    <p:extLst>
      <p:ext uri="{BB962C8B-B14F-4D97-AF65-F5344CB8AC3E}">
        <p14:creationId xmlns:p14="http://schemas.microsoft.com/office/powerpoint/2010/main" val="232837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6759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6">
            <a:extLst>
              <a:ext uri="{FF2B5EF4-FFF2-40B4-BE49-F238E27FC236}">
                <a16:creationId xmlns:a16="http://schemas.microsoft.com/office/drawing/2014/main" id="{21F38BD8-3F75-CE4C-AFEF-0C6B45F77F8C}"/>
              </a:ext>
            </a:extLst>
          </p:cNvPr>
          <p:cNvSpPr/>
          <p:nvPr/>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53869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49" r:id="rId9"/>
    <p:sldLayoutId id="2147483655" r:id="rId10"/>
    <p:sldLayoutId id="2147483653" r:id="rId11"/>
    <p:sldLayoutId id="2147483656" r:id="rId12"/>
    <p:sldLayoutId id="21474836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B74"/>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a:xfrm>
            <a:off x="882217" y="2200275"/>
            <a:ext cx="6177489" cy="3074670"/>
          </a:xfrm>
        </p:spPr>
        <p:txBody>
          <a:bodyPr>
            <a:normAutofit/>
          </a:bodyPr>
          <a:lstStyle/>
          <a:p>
            <a:pPr>
              <a:spcBef>
                <a:spcPts val="200"/>
              </a:spcBef>
            </a:pPr>
            <a:r>
              <a:rPr lang="en-US" altLang="en-US" dirty="0"/>
              <a:t>Medical Overview</a:t>
            </a:r>
          </a:p>
        </p:txBody>
      </p:sp>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15</a:t>
            </a:r>
          </a:p>
        </p:txBody>
      </p:sp>
      <p:pic>
        <p:nvPicPr>
          <p:cNvPr id="3" name="Picture 2" descr="Cover image for Emergency Care and Transportation of the Sick and Injured, Twelfth Edition.">
            <a:extLst>
              <a:ext uri="{FF2B5EF4-FFF2-40B4-BE49-F238E27FC236}">
                <a16:creationId xmlns:a16="http://schemas.microsoft.com/office/drawing/2014/main" id="{9E72F30F-ECE2-914C-9D30-290CB4BC3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defRPr/>
            </a:pPr>
            <a:r>
              <a:rPr lang="en-US" dirty="0">
                <a:cs typeface="+mj-cs"/>
              </a:rPr>
              <a:t>Patient Assessment </a:t>
            </a:r>
            <a:r>
              <a:rPr lang="en-US" sz="2000" b="0" dirty="0">
                <a:cs typeface="+mj-cs"/>
              </a:rPr>
              <a:t>(1 of 3)</a:t>
            </a:r>
          </a:p>
        </p:txBody>
      </p:sp>
      <p:sp>
        <p:nvSpPr>
          <p:cNvPr id="13315" name="Content Placeholder 2"/>
          <p:cNvSpPr>
            <a:spLocks noGrp="1"/>
          </p:cNvSpPr>
          <p:nvPr>
            <p:ph idx="1"/>
          </p:nvPr>
        </p:nvSpPr>
        <p:spPr/>
        <p:txBody>
          <a:bodyPr rIns="228600"/>
          <a:lstStyle/>
          <a:p>
            <a:pPr eaLnBrk="1" hangingPunct="1">
              <a:spcBef>
                <a:spcPct val="35000"/>
              </a:spcBef>
            </a:pPr>
            <a:r>
              <a:rPr lang="en-US" altLang="en-US" dirty="0"/>
              <a:t>Similar to the assessment of the trauma patient, but with a different focus</a:t>
            </a:r>
          </a:p>
          <a:p>
            <a:pPr eaLnBrk="1" hangingPunct="1">
              <a:spcBef>
                <a:spcPct val="35000"/>
              </a:spcBef>
            </a:pPr>
            <a:r>
              <a:rPr lang="en-US" altLang="en-US" dirty="0"/>
              <a:t>Focused on:</a:t>
            </a:r>
          </a:p>
          <a:p>
            <a:pPr lvl="1" eaLnBrk="1" hangingPunct="1">
              <a:spcBef>
                <a:spcPct val="35000"/>
              </a:spcBef>
            </a:pPr>
            <a:r>
              <a:rPr lang="en-US" altLang="en-US" dirty="0"/>
              <a:t>Nature of illness (NOI)</a:t>
            </a:r>
          </a:p>
          <a:p>
            <a:pPr lvl="1" eaLnBrk="1" hangingPunct="1">
              <a:spcBef>
                <a:spcPct val="35000"/>
              </a:spcBef>
            </a:pPr>
            <a:r>
              <a:rPr lang="en-US" altLang="en-US" dirty="0"/>
              <a:t>Symptoms</a:t>
            </a:r>
          </a:p>
          <a:p>
            <a:pPr lvl="1" eaLnBrk="1" hangingPunct="1">
              <a:spcBef>
                <a:spcPct val="35000"/>
              </a:spcBef>
            </a:pPr>
            <a:r>
              <a:rPr lang="en-US" altLang="en-US" dirty="0"/>
              <a:t>Chief complaint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defRPr/>
            </a:pPr>
            <a:r>
              <a:rPr lang="en-US" dirty="0">
                <a:cs typeface="+mj-cs"/>
              </a:rPr>
              <a:t>Patient Assessment </a:t>
            </a:r>
            <a:r>
              <a:rPr lang="en-US" sz="2000" b="0" dirty="0">
                <a:cs typeface="+mj-cs"/>
              </a:rPr>
              <a:t>(2 of 3)</a:t>
            </a:r>
          </a:p>
        </p:txBody>
      </p:sp>
      <p:sp>
        <p:nvSpPr>
          <p:cNvPr id="14339" name="Content Placeholder 2"/>
          <p:cNvSpPr>
            <a:spLocks noGrp="1"/>
          </p:cNvSpPr>
          <p:nvPr>
            <p:ph idx="1"/>
          </p:nvPr>
        </p:nvSpPr>
        <p:spPr/>
        <p:txBody>
          <a:bodyPr rIns="228600"/>
          <a:lstStyle/>
          <a:p>
            <a:pPr eaLnBrk="1" hangingPunct="1">
              <a:spcBef>
                <a:spcPct val="35000"/>
              </a:spcBef>
            </a:pPr>
            <a:r>
              <a:rPr lang="en-US" altLang="en-US" dirty="0"/>
              <a:t>Establish an accurate medical history.</a:t>
            </a:r>
          </a:p>
          <a:p>
            <a:pPr eaLnBrk="1" hangingPunct="1">
              <a:spcBef>
                <a:spcPct val="35000"/>
              </a:spcBef>
            </a:pPr>
            <a:r>
              <a:rPr lang="en-US" altLang="en-US" dirty="0"/>
              <a:t>Use dispatch information to guide initial response.</a:t>
            </a:r>
          </a:p>
          <a:p>
            <a:pPr eaLnBrk="1" hangingPunct="1">
              <a:spcBef>
                <a:spcPct val="35000"/>
              </a:spcBef>
            </a:pPr>
            <a:r>
              <a:rPr lang="en-US" altLang="en-US" dirty="0"/>
              <a:t>Do not get locked into a preconceived idea of the patient</a:t>
            </a:r>
            <a:r>
              <a:rPr lang="ja-JP" altLang="en-US" dirty="0"/>
              <a:t>’</a:t>
            </a:r>
            <a:r>
              <a:rPr lang="en-US" altLang="ja-JP" dirty="0"/>
              <a:t>s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defRPr/>
            </a:pPr>
            <a:r>
              <a:rPr lang="en-US" dirty="0">
                <a:cs typeface="+mj-cs"/>
              </a:rPr>
              <a:t>Patient Assessment </a:t>
            </a:r>
            <a:r>
              <a:rPr lang="en-US" sz="2000" b="0" dirty="0">
                <a:cs typeface="+mj-cs"/>
              </a:rPr>
              <a:t>(3 of 3)</a:t>
            </a:r>
          </a:p>
        </p:txBody>
      </p:sp>
      <p:sp>
        <p:nvSpPr>
          <p:cNvPr id="15363" name="Content Placeholder 2"/>
          <p:cNvSpPr>
            <a:spLocks noGrp="1"/>
          </p:cNvSpPr>
          <p:nvPr>
            <p:ph idx="1"/>
          </p:nvPr>
        </p:nvSpPr>
        <p:spPr/>
        <p:txBody>
          <a:bodyPr rIns="228600"/>
          <a:lstStyle/>
          <a:p>
            <a:pPr eaLnBrk="1" hangingPunct="1">
              <a:spcBef>
                <a:spcPct val="35000"/>
              </a:spcBef>
            </a:pPr>
            <a:r>
              <a:rPr lang="en-US" altLang="en-US" dirty="0"/>
              <a:t>Assessment may be difficult with uncooperative or hostile patients.</a:t>
            </a:r>
          </a:p>
          <a:p>
            <a:pPr lvl="1" eaLnBrk="1" hangingPunct="1">
              <a:spcBef>
                <a:spcPct val="35000"/>
              </a:spcBef>
            </a:pPr>
            <a:r>
              <a:rPr lang="en-US" altLang="en-US" dirty="0"/>
              <a:t>Maintain a professional, calm, nonjudgmental demeanor.</a:t>
            </a:r>
          </a:p>
          <a:p>
            <a:pPr lvl="1" eaLnBrk="1" hangingPunct="1">
              <a:spcBef>
                <a:spcPct val="35000"/>
              </a:spcBef>
            </a:pPr>
            <a:r>
              <a:rPr lang="en-US" altLang="en-US" dirty="0"/>
              <a:t>Refrain from labeling patients.</a:t>
            </a:r>
          </a:p>
          <a:p>
            <a:pPr lvl="1" eaLnBrk="1" hangingPunct="1">
              <a:spcBef>
                <a:spcPct val="35000"/>
              </a:spcBef>
            </a:pPr>
            <a:r>
              <a:rPr lang="en-US" altLang="en-US" dirty="0"/>
              <a:t>A frequent caller may have a different complaint this time.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defRPr/>
            </a:pPr>
            <a:r>
              <a:rPr lang="en-US" dirty="0">
                <a:cs typeface="+mj-cs"/>
              </a:rPr>
              <a:t>Scene Size-up</a:t>
            </a:r>
          </a:p>
        </p:txBody>
      </p:sp>
      <p:sp>
        <p:nvSpPr>
          <p:cNvPr id="16387" name="Content Placeholder 2"/>
          <p:cNvSpPr>
            <a:spLocks noGrp="1"/>
          </p:cNvSpPr>
          <p:nvPr>
            <p:ph idx="1"/>
          </p:nvPr>
        </p:nvSpPr>
        <p:spPr/>
        <p:txBody>
          <a:bodyPr rIns="228600"/>
          <a:lstStyle/>
          <a:p>
            <a:pPr eaLnBrk="1" hangingPunct="1">
              <a:spcBef>
                <a:spcPct val="35000"/>
              </a:spcBef>
            </a:pPr>
            <a:r>
              <a:rPr lang="en-US" altLang="en-US" dirty="0"/>
              <a:t>Scene safety</a:t>
            </a:r>
          </a:p>
          <a:p>
            <a:pPr lvl="1" eaLnBrk="1" hangingPunct="1">
              <a:spcBef>
                <a:spcPct val="35000"/>
              </a:spcBef>
            </a:pPr>
            <a:r>
              <a:rPr lang="en-US" altLang="en-US" dirty="0"/>
              <a:t>Make certain the scene is safe.</a:t>
            </a:r>
          </a:p>
          <a:p>
            <a:pPr lvl="1" eaLnBrk="1" hangingPunct="1">
              <a:spcBef>
                <a:spcPct val="35000"/>
              </a:spcBef>
            </a:pPr>
            <a:r>
              <a:rPr lang="en-US" altLang="en-US" dirty="0"/>
              <a:t>Use standard precautions.</a:t>
            </a:r>
          </a:p>
          <a:p>
            <a:pPr lvl="1" eaLnBrk="1" hangingPunct="1">
              <a:spcBef>
                <a:spcPct val="35000"/>
              </a:spcBef>
            </a:pPr>
            <a:r>
              <a:rPr lang="en-US" altLang="en-US" dirty="0"/>
              <a:t>Determine the number of patients and whether you need additional help.</a:t>
            </a:r>
          </a:p>
          <a:p>
            <a:pPr eaLnBrk="1" hangingPunct="1">
              <a:spcBef>
                <a:spcPct val="35000"/>
              </a:spcBef>
            </a:pPr>
            <a:r>
              <a:rPr lang="en-US" altLang="en-US" dirty="0"/>
              <a:t>Nature of illness (NOI)</a:t>
            </a:r>
          </a:p>
          <a:p>
            <a:pPr lvl="1" eaLnBrk="1" hangingPunct="1">
              <a:spcBef>
                <a:spcPct val="35000"/>
              </a:spcBef>
            </a:pPr>
            <a:r>
              <a:rPr lang="en-US" altLang="en-US" dirty="0"/>
              <a:t>Index of suspicion: your awareness of potentially serious underlying injuries or illness</a:t>
            </a:r>
          </a:p>
          <a:p>
            <a:pPr lvl="1"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defRPr/>
            </a:pPr>
            <a:r>
              <a:rPr lang="en-US" dirty="0">
                <a:cs typeface="+mj-cs"/>
              </a:rPr>
              <a:t>Primary Assessment </a:t>
            </a:r>
            <a:r>
              <a:rPr lang="en-US" sz="2000" b="0" dirty="0">
                <a:cs typeface="+mj-cs"/>
              </a:rPr>
              <a:t>(1 of 5)</a:t>
            </a:r>
          </a:p>
        </p:txBody>
      </p:sp>
      <p:sp>
        <p:nvSpPr>
          <p:cNvPr id="17411" name="Content Placeholder 2"/>
          <p:cNvSpPr>
            <a:spLocks noGrp="1"/>
          </p:cNvSpPr>
          <p:nvPr>
            <p:ph idx="1"/>
          </p:nvPr>
        </p:nvSpPr>
        <p:spPr/>
        <p:txBody>
          <a:bodyPr rIns="228600"/>
          <a:lstStyle/>
          <a:p>
            <a:pPr eaLnBrk="1" hangingPunct="1">
              <a:spcBef>
                <a:spcPct val="35000"/>
              </a:spcBef>
            </a:pPr>
            <a:r>
              <a:rPr lang="en-US" altLang="en-US" dirty="0"/>
              <a:t>Develop a general impression.</a:t>
            </a:r>
          </a:p>
          <a:p>
            <a:pPr lvl="1" eaLnBrk="1" hangingPunct="1">
              <a:spcBef>
                <a:spcPct val="35000"/>
              </a:spcBef>
            </a:pPr>
            <a:r>
              <a:rPr lang="en-US" altLang="en-US" dirty="0"/>
              <a:t>Perform a rapid examination of the patient.</a:t>
            </a:r>
          </a:p>
          <a:p>
            <a:pPr lvl="1" eaLnBrk="1" hangingPunct="1">
              <a:spcBef>
                <a:spcPct val="35000"/>
              </a:spcBef>
            </a:pPr>
            <a:r>
              <a:rPr lang="en-US" altLang="en-US" dirty="0"/>
              <a:t>Quickly determine the patient</a:t>
            </a:r>
            <a:r>
              <a:rPr lang="ja-JP" altLang="en-US" dirty="0"/>
              <a:t>’</a:t>
            </a:r>
            <a:r>
              <a:rPr lang="en-US" altLang="ja-JP" dirty="0"/>
              <a:t>s level of consciousness.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5)</a:t>
            </a:r>
          </a:p>
        </p:txBody>
      </p:sp>
      <p:sp>
        <p:nvSpPr>
          <p:cNvPr id="18435" name="Content Placeholder 2"/>
          <p:cNvSpPr>
            <a:spLocks noGrp="1"/>
          </p:cNvSpPr>
          <p:nvPr>
            <p:ph idx="1"/>
          </p:nvPr>
        </p:nvSpPr>
        <p:spPr/>
        <p:txBody>
          <a:bodyPr rIns="228600"/>
          <a:lstStyle/>
          <a:p>
            <a:pPr>
              <a:spcBef>
                <a:spcPct val="35000"/>
              </a:spcBef>
            </a:pPr>
            <a:r>
              <a:rPr lang="en-US" altLang="en-US" dirty="0"/>
              <a:t>Airway and breathing</a:t>
            </a:r>
          </a:p>
          <a:p>
            <a:pPr lvl="1">
              <a:spcBef>
                <a:spcPct val="35000"/>
              </a:spcBef>
            </a:pPr>
            <a:r>
              <a:rPr lang="en-US" altLang="en-US" dirty="0"/>
              <a:t>In conscious patients, ensure the airway is open and they are breathing adequately.</a:t>
            </a:r>
          </a:p>
          <a:p>
            <a:pPr lvl="1">
              <a:spcBef>
                <a:spcPct val="35000"/>
              </a:spcBef>
            </a:pPr>
            <a:r>
              <a:rPr lang="en-US" altLang="en-US" dirty="0"/>
              <a:t>Check respiratory rate, depth, and quality.</a:t>
            </a:r>
          </a:p>
          <a:p>
            <a:pPr lvl="1">
              <a:spcBef>
                <a:spcPct val="35000"/>
              </a:spcBef>
            </a:pPr>
            <a:r>
              <a:rPr lang="en-US" altLang="en-US" dirty="0"/>
              <a:t>Consider applying oxygen if breathing has been affected.</a:t>
            </a:r>
          </a:p>
          <a:p>
            <a:pPr lvl="1">
              <a:spcBef>
                <a:spcPct val="35000"/>
              </a:spcBef>
            </a:pPr>
            <a:r>
              <a:rPr lang="en-US" altLang="en-US" dirty="0"/>
              <a:t>For unconscious patients, make sure to open the airway using the proper technique.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5)</a:t>
            </a:r>
          </a:p>
        </p:txBody>
      </p:sp>
      <p:sp>
        <p:nvSpPr>
          <p:cNvPr id="19459" name="Rectangle 3"/>
          <p:cNvSpPr>
            <a:spLocks noGrp="1" noChangeArrowheads="1"/>
          </p:cNvSpPr>
          <p:nvPr>
            <p:ph idx="1"/>
          </p:nvPr>
        </p:nvSpPr>
        <p:spPr/>
        <p:txBody>
          <a:bodyPr rIns="228600"/>
          <a:lstStyle/>
          <a:p>
            <a:r>
              <a:rPr lang="en-US" altLang="en-US" dirty="0"/>
              <a:t>Apply oxygen to patients:</a:t>
            </a:r>
          </a:p>
          <a:p>
            <a:pPr lvl="1"/>
            <a:r>
              <a:rPr lang="en-US" altLang="en-US" dirty="0"/>
              <a:t>In shock</a:t>
            </a:r>
          </a:p>
          <a:p>
            <a:pPr lvl="1"/>
            <a:r>
              <a:rPr lang="en-US" altLang="en-US" dirty="0"/>
              <a:t>With difficulty breathing</a:t>
            </a:r>
          </a:p>
          <a:p>
            <a:pPr lvl="1"/>
            <a:r>
              <a:rPr lang="en-US" altLang="en-US" dirty="0"/>
              <a:t>When low oxygen saturations are measured </a:t>
            </a:r>
          </a:p>
          <a:p>
            <a:r>
              <a:rPr lang="en-US" altLang="en-US" dirty="0"/>
              <a:t>Unconscious patients may need airway adjuncts and ventilatory assistance with a bag-mask device.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(4 of 5)</a:t>
            </a:r>
          </a:p>
        </p:txBody>
      </p:sp>
      <p:sp>
        <p:nvSpPr>
          <p:cNvPr id="20483" name="Rectangle 3"/>
          <p:cNvSpPr>
            <a:spLocks noGrp="1" noChangeArrowheads="1"/>
          </p:cNvSpPr>
          <p:nvPr>
            <p:ph idx="1"/>
          </p:nvPr>
        </p:nvSpPr>
        <p:spPr/>
        <p:txBody>
          <a:bodyPr rIns="228600"/>
          <a:lstStyle/>
          <a:p>
            <a:pPr>
              <a:spcBef>
                <a:spcPct val="35000"/>
              </a:spcBef>
            </a:pPr>
            <a:r>
              <a:rPr lang="en-US" altLang="en-US" dirty="0"/>
              <a:t>Circulation</a:t>
            </a:r>
          </a:p>
          <a:p>
            <a:pPr lvl="1">
              <a:spcBef>
                <a:spcPct val="35000"/>
              </a:spcBef>
            </a:pPr>
            <a:r>
              <a:rPr lang="en-US" altLang="en-US" dirty="0"/>
              <a:t>In a conscious patient by check the radial pulse and observe the patient</a:t>
            </a:r>
            <a:r>
              <a:rPr lang="ja-JP" altLang="en-US" dirty="0"/>
              <a:t>’</a:t>
            </a:r>
            <a:r>
              <a:rPr lang="en-US" altLang="ja-JP" dirty="0"/>
              <a:t>s skin color, temperature, and condition.</a:t>
            </a:r>
          </a:p>
          <a:p>
            <a:pPr lvl="1">
              <a:spcBef>
                <a:spcPct val="35000"/>
              </a:spcBef>
            </a:pPr>
            <a:r>
              <a:rPr lang="en-US" altLang="en-US" dirty="0"/>
              <a:t>For unconscious patients, assess circulation at the carotid artery.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(5 of 5)</a:t>
            </a:r>
          </a:p>
        </p:txBody>
      </p:sp>
      <p:sp>
        <p:nvSpPr>
          <p:cNvPr id="21507" name="Rectangle 3"/>
          <p:cNvSpPr>
            <a:spLocks noGrp="1" noChangeArrowheads="1"/>
          </p:cNvSpPr>
          <p:nvPr>
            <p:ph idx="1"/>
          </p:nvPr>
        </p:nvSpPr>
        <p:spPr/>
        <p:txBody>
          <a:bodyPr rIns="228600"/>
          <a:lstStyle/>
          <a:p>
            <a:pPr>
              <a:spcBef>
                <a:spcPct val="35000"/>
              </a:spcBef>
            </a:pPr>
            <a:r>
              <a:rPr lang="en-US" altLang="en-US" dirty="0"/>
              <a:t>Transport decision</a:t>
            </a:r>
          </a:p>
          <a:p>
            <a:pPr lvl="1">
              <a:spcBef>
                <a:spcPct val="35000"/>
              </a:spcBef>
            </a:pPr>
            <a:r>
              <a:rPr lang="en-US" altLang="en-US" dirty="0"/>
              <a:t>Patients in need of rapid transport:</a:t>
            </a:r>
          </a:p>
          <a:p>
            <a:pPr lvl="2"/>
            <a:r>
              <a:rPr lang="en-US" altLang="en-US" sz="2000" dirty="0"/>
              <a:t>Unconscious or have an altered mental status</a:t>
            </a:r>
          </a:p>
          <a:p>
            <a:pPr lvl="2"/>
            <a:r>
              <a:rPr lang="en-US" altLang="en-US" sz="2000" dirty="0"/>
              <a:t>Airway or breathing problems</a:t>
            </a:r>
          </a:p>
          <a:p>
            <a:pPr lvl="2"/>
            <a:r>
              <a:rPr lang="en-US" altLang="en-US" sz="2000" dirty="0"/>
              <a:t>Obvious circulation problems such as severe bleeding or signs of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defRPr/>
            </a:pPr>
            <a:r>
              <a:rPr lang="en-US" dirty="0">
                <a:cs typeface="+mj-cs"/>
              </a:rPr>
              <a:t>History Taking </a:t>
            </a:r>
            <a:r>
              <a:rPr lang="en-US" sz="2000" b="0" dirty="0">
                <a:cs typeface="+mj-cs"/>
              </a:rPr>
              <a:t>(1 of 2)</a:t>
            </a:r>
          </a:p>
        </p:txBody>
      </p:sp>
      <p:sp>
        <p:nvSpPr>
          <p:cNvPr id="22531" name="Content Placeholder 2"/>
          <p:cNvSpPr>
            <a:spLocks noGrp="1"/>
          </p:cNvSpPr>
          <p:nvPr>
            <p:ph idx="1"/>
          </p:nvPr>
        </p:nvSpPr>
        <p:spPr/>
        <p:txBody>
          <a:bodyPr rIns="228600"/>
          <a:lstStyle/>
          <a:p>
            <a:pPr eaLnBrk="1" hangingPunct="1">
              <a:spcBef>
                <a:spcPct val="35000"/>
              </a:spcBef>
            </a:pPr>
            <a:r>
              <a:rPr lang="en-US" altLang="en-US" dirty="0"/>
              <a:t>Determine what the problem is or what may be causing the problem.</a:t>
            </a:r>
          </a:p>
          <a:p>
            <a:pPr eaLnBrk="1" hangingPunct="1">
              <a:spcBef>
                <a:spcPct val="35000"/>
              </a:spcBef>
            </a:pPr>
            <a:r>
              <a:rPr lang="en-US" altLang="en-US" dirty="0"/>
              <a:t>Gather a thorough history</a:t>
            </a:r>
            <a:r>
              <a:rPr lang="en-US" altLang="en-US" dirty="0">
                <a:solidFill>
                  <a:srgbClr val="000000"/>
                </a:solidFill>
              </a:rPr>
              <a:t>.</a:t>
            </a:r>
          </a:p>
          <a:p>
            <a:pPr eaLnBrk="1" hangingPunct="1">
              <a:spcBef>
                <a:spcPct val="35000"/>
              </a:spcBef>
            </a:pPr>
            <a:r>
              <a:rPr lang="en-US" altLang="en-US" dirty="0"/>
              <a:t>For an unconscious patient, survey the scene for medication containers or medical devices.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a:lnSpc>
                <a:spcPct val="85000"/>
              </a:lnSpc>
            </a:pPr>
            <a:r>
              <a:rPr lang="en-US" altLang="en-US" dirty="0"/>
              <a:t>National EMS Education Standard Competencies </a:t>
            </a:r>
            <a:r>
              <a:rPr lang="en-US" altLang="en-US" sz="2000" b="0" dirty="0"/>
              <a:t>(1 of 3)</a:t>
            </a:r>
          </a:p>
        </p:txBody>
      </p:sp>
      <p:sp>
        <p:nvSpPr>
          <p:cNvPr id="4099" name="Rectangle 1027"/>
          <p:cNvSpPr>
            <a:spLocks noGrp="1" noChangeArrowheads="1"/>
          </p:cNvSpPr>
          <p:nvPr>
            <p:ph idx="1"/>
            <p:custDataLst>
              <p:tags r:id="rId1"/>
            </p:custDataLst>
          </p:nvPr>
        </p:nvSpPr>
        <p:spPr/>
        <p:txBody>
          <a:bodyPr rIns="228600"/>
          <a:lstStyle/>
          <a:p>
            <a:pPr marL="0" indent="0">
              <a:spcBef>
                <a:spcPct val="35000"/>
              </a:spcBef>
              <a:buFontTx/>
              <a:buNone/>
            </a:pPr>
            <a:r>
              <a:rPr lang="en-US" altLang="en-US" b="1" dirty="0"/>
              <a:t>Medicine</a:t>
            </a:r>
          </a:p>
          <a:p>
            <a:pPr marL="0" indent="0">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defRPr/>
            </a:pPr>
            <a:r>
              <a:rPr lang="en-US" dirty="0">
                <a:cs typeface="+mj-cs"/>
              </a:rPr>
              <a:t>History Taking </a:t>
            </a:r>
            <a:r>
              <a:rPr lang="en-US" sz="2000" b="0" dirty="0">
                <a:cs typeface="+mj-cs"/>
              </a:rPr>
              <a:t>(2 of 2)</a:t>
            </a:r>
          </a:p>
        </p:txBody>
      </p:sp>
      <p:sp>
        <p:nvSpPr>
          <p:cNvPr id="23555" name="Content Placeholder 2"/>
          <p:cNvSpPr>
            <a:spLocks noGrp="1"/>
          </p:cNvSpPr>
          <p:nvPr>
            <p:ph idx="1"/>
          </p:nvPr>
        </p:nvSpPr>
        <p:spPr/>
        <p:txBody>
          <a:bodyPr rIns="228600"/>
          <a:lstStyle/>
          <a:p>
            <a:pPr eaLnBrk="1" hangingPunct="1">
              <a:spcBef>
                <a:spcPct val="35000"/>
              </a:spcBef>
            </a:pPr>
            <a:r>
              <a:rPr lang="en-US" altLang="en-US" dirty="0"/>
              <a:t>Obtain a SAMPLE history and use the OPQRST mnemonic.</a:t>
            </a:r>
          </a:p>
          <a:p>
            <a:pPr eaLnBrk="1" hangingPunct="1">
              <a:spcBef>
                <a:spcPct val="35000"/>
              </a:spcBef>
            </a:pPr>
            <a:r>
              <a:rPr lang="en-US" altLang="en-US" dirty="0"/>
              <a:t>Record any allergies, medical conditions, and medications.</a:t>
            </a:r>
          </a:p>
          <a:p>
            <a:pPr eaLnBrk="1" hangingPunct="1">
              <a:spcBef>
                <a:spcPct val="35000"/>
              </a:spcBef>
            </a:pPr>
            <a:r>
              <a:rPr lang="en-US" altLang="en-US" dirty="0"/>
              <a:t>Some patients take numerous medications; take the medications with you to the hospital.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defRPr/>
            </a:pPr>
            <a:r>
              <a:rPr lang="en-US" dirty="0">
                <a:cs typeface="+mj-cs"/>
              </a:rPr>
              <a:t>Secondary Assessment </a:t>
            </a:r>
            <a:r>
              <a:rPr lang="en-US" sz="2000" b="0" dirty="0">
                <a:cs typeface="+mj-cs"/>
              </a:rPr>
              <a:t>(1 of 3)</a:t>
            </a:r>
          </a:p>
        </p:txBody>
      </p:sp>
      <p:sp>
        <p:nvSpPr>
          <p:cNvPr id="25603" name="Content Placeholder 2"/>
          <p:cNvSpPr>
            <a:spLocks noGrp="1"/>
          </p:cNvSpPr>
          <p:nvPr>
            <p:ph idx="1"/>
          </p:nvPr>
        </p:nvSpPr>
        <p:spPr/>
        <p:txBody>
          <a:bodyPr rIns="228600"/>
          <a:lstStyle/>
          <a:p>
            <a:pPr eaLnBrk="1" hangingPunct="1">
              <a:spcBef>
                <a:spcPct val="35000"/>
              </a:spcBef>
            </a:pPr>
            <a:r>
              <a:rPr lang="en-US" altLang="en-US" dirty="0"/>
              <a:t>May occur on scene or en route to the ED</a:t>
            </a:r>
          </a:p>
          <a:p>
            <a:pPr lvl="1" eaLnBrk="1" hangingPunct="1">
              <a:spcBef>
                <a:spcPct val="35000"/>
              </a:spcBef>
            </a:pPr>
            <a:r>
              <a:rPr lang="en-US" altLang="en-US" dirty="0"/>
              <a:t>In some cases you may not have time.</a:t>
            </a:r>
          </a:p>
          <a:p>
            <a:pPr eaLnBrk="1" hangingPunct="1">
              <a:spcBef>
                <a:spcPct val="35000"/>
              </a:spcBef>
            </a:pPr>
            <a:r>
              <a:rPr lang="en-US" altLang="en-US" dirty="0"/>
              <a:t>Physical examination</a:t>
            </a:r>
          </a:p>
          <a:p>
            <a:pPr lvl="1" eaLnBrk="1" hangingPunct="1">
              <a:spcBef>
                <a:spcPct val="35000"/>
              </a:spcBef>
            </a:pPr>
            <a:r>
              <a:rPr lang="en-US" altLang="en-US" dirty="0"/>
              <a:t>All conscious patients should undergo a limited or detailed physical examination.</a:t>
            </a:r>
          </a:p>
          <a:p>
            <a:pPr lvl="1" eaLnBrk="1" hangingPunct="1">
              <a:spcBef>
                <a:spcPct val="35000"/>
              </a:spcBef>
            </a:pPr>
            <a:r>
              <a:rPr lang="en-US" altLang="en-US" dirty="0"/>
              <a:t>For unconscious patients, always perform a secondary assessment of the entire body or head-to-toe examination.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(2 of 3)</a:t>
            </a:r>
          </a:p>
        </p:txBody>
      </p:sp>
      <p:sp>
        <p:nvSpPr>
          <p:cNvPr id="26627" name="Rectangle 3"/>
          <p:cNvSpPr>
            <a:spLocks noGrp="1" noChangeArrowheads="1"/>
          </p:cNvSpPr>
          <p:nvPr>
            <p:ph idx="1"/>
          </p:nvPr>
        </p:nvSpPr>
        <p:spPr/>
        <p:txBody>
          <a:bodyPr rIns="228600"/>
          <a:lstStyle/>
          <a:p>
            <a:pPr>
              <a:spcBef>
                <a:spcPct val="35000"/>
              </a:spcBef>
            </a:pPr>
            <a:r>
              <a:rPr lang="en-US" altLang="en-US" dirty="0"/>
              <a:t>Physical examination (cont’d)</a:t>
            </a:r>
          </a:p>
          <a:p>
            <a:pPr lvl="1">
              <a:spcBef>
                <a:spcPct val="35000"/>
              </a:spcBef>
            </a:pPr>
            <a:r>
              <a:rPr lang="en-US" altLang="en-US" dirty="0"/>
              <a:t>Examine the head, scalp, and face.</a:t>
            </a:r>
          </a:p>
          <a:p>
            <a:pPr lvl="1">
              <a:spcBef>
                <a:spcPct val="35000"/>
              </a:spcBef>
            </a:pPr>
            <a:r>
              <a:rPr lang="en-US" altLang="en-US" dirty="0"/>
              <a:t>Examine the neck closely.</a:t>
            </a:r>
          </a:p>
          <a:p>
            <a:pPr lvl="1">
              <a:spcBef>
                <a:spcPct val="35000"/>
              </a:spcBef>
            </a:pPr>
            <a:r>
              <a:rPr lang="en-US" altLang="en-US" dirty="0"/>
              <a:t>Assess the chest and abdomen.</a:t>
            </a:r>
          </a:p>
          <a:p>
            <a:pPr lvl="1">
              <a:spcBef>
                <a:spcPct val="35000"/>
              </a:spcBef>
            </a:pPr>
            <a:r>
              <a:rPr lang="en-US" altLang="en-US" dirty="0"/>
              <a:t>Palpate the legs and arms.</a:t>
            </a:r>
          </a:p>
          <a:p>
            <a:pPr lvl="1">
              <a:spcBef>
                <a:spcPct val="35000"/>
              </a:spcBef>
            </a:pPr>
            <a:r>
              <a:rPr lang="en-US" altLang="en-US" dirty="0"/>
              <a:t>Examine the patient</a:t>
            </a:r>
            <a:r>
              <a:rPr lang="ja-JP" altLang="en-US"/>
              <a:t>’</a:t>
            </a:r>
            <a:r>
              <a:rPr lang="en-US" altLang="ja-JP" dirty="0"/>
              <a:t>s back.</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defRPr/>
            </a:pPr>
            <a:r>
              <a:rPr lang="en-US" dirty="0">
                <a:cs typeface="+mj-cs"/>
              </a:rPr>
              <a:t>Secondary Assessment </a:t>
            </a:r>
            <a:r>
              <a:rPr lang="en-US" sz="2000" b="0" dirty="0">
                <a:cs typeface="+mj-cs"/>
              </a:rPr>
              <a:t>(3 of 3)</a:t>
            </a:r>
          </a:p>
        </p:txBody>
      </p:sp>
      <p:sp>
        <p:nvSpPr>
          <p:cNvPr id="27651" name="Rectangle 3"/>
          <p:cNvSpPr>
            <a:spLocks noGrp="1" noChangeArrowheads="1"/>
          </p:cNvSpPr>
          <p:nvPr>
            <p:ph idx="1"/>
          </p:nvPr>
        </p:nvSpPr>
        <p:spPr/>
        <p:txBody>
          <a:bodyPr rIns="228600"/>
          <a:lstStyle/>
          <a:p>
            <a:pPr>
              <a:spcBef>
                <a:spcPct val="35000"/>
              </a:spcBef>
            </a:pPr>
            <a:r>
              <a:rPr lang="en-US" altLang="en-US" dirty="0"/>
              <a:t>Vital signs</a:t>
            </a:r>
          </a:p>
          <a:p>
            <a:pPr lvl="1">
              <a:spcBef>
                <a:spcPct val="35000"/>
              </a:spcBef>
            </a:pPr>
            <a:r>
              <a:rPr lang="en-US" altLang="en-US" dirty="0"/>
              <a:t>Assess the pulse for rate, quality, and regularity.</a:t>
            </a:r>
          </a:p>
          <a:p>
            <a:pPr lvl="1">
              <a:spcBef>
                <a:spcPct val="35000"/>
              </a:spcBef>
            </a:pPr>
            <a:r>
              <a:rPr lang="en-US" altLang="en-US" dirty="0"/>
              <a:t>Identify the rate, quality, and regularity of the respirations.</a:t>
            </a:r>
          </a:p>
          <a:p>
            <a:pPr lvl="1">
              <a:spcBef>
                <a:spcPct val="35000"/>
              </a:spcBef>
            </a:pPr>
            <a:r>
              <a:rPr lang="en-US" altLang="en-US" dirty="0"/>
              <a:t>Obtain an initial blood pressure.</a:t>
            </a:r>
          </a:p>
          <a:p>
            <a:pPr lvl="1">
              <a:spcBef>
                <a:spcPct val="35000"/>
              </a:spcBef>
            </a:pPr>
            <a:r>
              <a:rPr lang="en-US" altLang="en-US" dirty="0"/>
              <a:t>Consider obtaining a blood glucose level and a pulse oximetry reading.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defRPr/>
            </a:pPr>
            <a:r>
              <a:rPr lang="en-US" dirty="0">
                <a:cs typeface="+mj-cs"/>
              </a:rPr>
              <a:t>Reassessment</a:t>
            </a:r>
          </a:p>
        </p:txBody>
      </p:sp>
      <p:sp>
        <p:nvSpPr>
          <p:cNvPr id="28675" name="Content Placeholder 2"/>
          <p:cNvSpPr>
            <a:spLocks noGrp="1"/>
          </p:cNvSpPr>
          <p:nvPr>
            <p:ph idx="1"/>
          </p:nvPr>
        </p:nvSpPr>
        <p:spPr/>
        <p:txBody>
          <a:bodyPr rIns="228600"/>
          <a:lstStyle/>
          <a:p>
            <a:pPr eaLnBrk="1" hangingPunct="1">
              <a:spcBef>
                <a:spcPct val="35000"/>
              </a:spcBef>
            </a:pPr>
            <a:r>
              <a:rPr lang="en-US" altLang="en-US" dirty="0"/>
              <a:t>Performed once the assessment and treatment have been completed</a:t>
            </a:r>
          </a:p>
          <a:p>
            <a:pPr eaLnBrk="1" hangingPunct="1">
              <a:spcBef>
                <a:spcPct val="35000"/>
              </a:spcBef>
            </a:pPr>
            <a:r>
              <a:rPr lang="en-US" altLang="en-US" dirty="0"/>
              <a:t>Begins and continues throughout transport</a:t>
            </a:r>
          </a:p>
          <a:p>
            <a:pPr lvl="1" eaLnBrk="1" hangingPunct="1">
              <a:spcBef>
                <a:spcPct val="35000"/>
              </a:spcBef>
            </a:pPr>
            <a:r>
              <a:rPr lang="en-US" altLang="en-US" dirty="0"/>
              <a:t>Consider the need for ALS backup.</a:t>
            </a:r>
          </a:p>
          <a:p>
            <a:pPr eaLnBrk="1" hangingPunct="1">
              <a:spcBef>
                <a:spcPct val="35000"/>
              </a:spcBef>
            </a:pPr>
            <a:r>
              <a:rPr lang="en-US" altLang="en-US" dirty="0"/>
              <a:t>Reassess interventions.</a:t>
            </a:r>
          </a:p>
          <a:p>
            <a:pPr eaLnBrk="1" hangingPunct="1">
              <a:spcBef>
                <a:spcPct val="35000"/>
              </a:spcBef>
            </a:pPr>
            <a:r>
              <a:rPr lang="en-US" altLang="en-US" dirty="0"/>
              <a:t>Document any developed changes.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defRPr/>
            </a:pPr>
            <a:r>
              <a:rPr lang="en-US" dirty="0">
                <a:cs typeface="+mj-cs"/>
              </a:rPr>
              <a:t>Management: Transport and Destination </a:t>
            </a:r>
            <a:r>
              <a:rPr lang="en-US" sz="2000" b="0" dirty="0">
                <a:cs typeface="+mj-cs"/>
              </a:rPr>
              <a:t>(1 of 6)</a:t>
            </a:r>
          </a:p>
        </p:txBody>
      </p:sp>
      <p:sp>
        <p:nvSpPr>
          <p:cNvPr id="29699" name="Content Placeholder 2"/>
          <p:cNvSpPr>
            <a:spLocks noGrp="1"/>
          </p:cNvSpPr>
          <p:nvPr>
            <p:ph idx="1"/>
          </p:nvPr>
        </p:nvSpPr>
        <p:spPr/>
        <p:txBody>
          <a:bodyPr rIns="228600"/>
          <a:lstStyle/>
          <a:p>
            <a:pPr eaLnBrk="1" hangingPunct="1">
              <a:spcBef>
                <a:spcPct val="35000"/>
              </a:spcBef>
            </a:pPr>
            <a:r>
              <a:rPr lang="en-US" altLang="en-US" dirty="0"/>
              <a:t>Most medical emergencies require a level of treatment beyond that available in the prehospital setting.</a:t>
            </a:r>
          </a:p>
          <a:p>
            <a:pPr lvl="1" eaLnBrk="1" hangingPunct="1">
              <a:spcBef>
                <a:spcPct val="35000"/>
              </a:spcBef>
            </a:pPr>
            <a:r>
              <a:rPr lang="en-US" altLang="en-US" dirty="0"/>
              <a:t>May require advanced testing available in a hospital</a:t>
            </a:r>
          </a:p>
          <a:p>
            <a:pPr lvl="1" eaLnBrk="1" hangingPunct="1">
              <a:spcBef>
                <a:spcPct val="35000"/>
              </a:spcBef>
            </a:pPr>
            <a:r>
              <a:rPr lang="en-US" altLang="en-US" dirty="0"/>
              <a:t>May be beyond the scope of the EMT to administer medications to a patient</a:t>
            </a:r>
          </a:p>
          <a:p>
            <a:pPr lvl="1" eaLnBrk="1" hangingPunct="1">
              <a:spcBef>
                <a:spcPct val="35000"/>
              </a:spcBef>
            </a:pPr>
            <a:r>
              <a:rPr lang="en-US" altLang="en-US" dirty="0"/>
              <a:t>EMTs can use the AED.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defRPr/>
            </a:pPr>
            <a:r>
              <a:rPr lang="en-US" dirty="0">
                <a:cs typeface="+mj-cs"/>
              </a:rPr>
              <a:t>Management: Transport and Destination </a:t>
            </a:r>
            <a:r>
              <a:rPr lang="en-US" sz="2000" b="0" dirty="0">
                <a:cs typeface="+mj-cs"/>
              </a:rPr>
              <a:t>(2 of 6)</a:t>
            </a:r>
          </a:p>
        </p:txBody>
      </p:sp>
      <p:sp>
        <p:nvSpPr>
          <p:cNvPr id="30723" name="Content Placeholder 2"/>
          <p:cNvSpPr>
            <a:spLocks noGrp="1"/>
          </p:cNvSpPr>
          <p:nvPr>
            <p:ph idx="1"/>
          </p:nvPr>
        </p:nvSpPr>
        <p:spPr/>
        <p:txBody>
          <a:bodyPr rIns="228600"/>
          <a:lstStyle/>
          <a:p>
            <a:pPr eaLnBrk="1" hangingPunct="1">
              <a:spcBef>
                <a:spcPct val="35000"/>
              </a:spcBef>
            </a:pPr>
            <a:r>
              <a:rPr lang="en-US" altLang="en-US" dirty="0"/>
              <a:t>Scene time</a:t>
            </a:r>
          </a:p>
          <a:p>
            <a:pPr lvl="1" eaLnBrk="1" hangingPunct="1">
              <a:spcBef>
                <a:spcPct val="35000"/>
              </a:spcBef>
            </a:pPr>
            <a:r>
              <a:rPr lang="en-US" altLang="en-US" dirty="0"/>
              <a:t>May be longer for medical patients than for trauma patients</a:t>
            </a:r>
          </a:p>
          <a:p>
            <a:pPr lvl="1" eaLnBrk="1" hangingPunct="1">
              <a:spcBef>
                <a:spcPct val="35000"/>
              </a:spcBef>
            </a:pPr>
            <a:r>
              <a:rPr lang="en-US" altLang="en-US" dirty="0"/>
              <a:t>Gather as much information as possible to transmit to the ED.</a:t>
            </a:r>
          </a:p>
          <a:p>
            <a:pPr lvl="1" eaLnBrk="1" hangingPunct="1">
              <a:spcBef>
                <a:spcPct val="35000"/>
              </a:spcBef>
            </a:pPr>
            <a:r>
              <a:rPr lang="en-US" altLang="en-US" dirty="0"/>
              <a:t>Critical patients always need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defRPr/>
            </a:pPr>
            <a:r>
              <a:rPr lang="en-US" dirty="0">
                <a:cs typeface="+mj-cs"/>
              </a:rPr>
              <a:t>Management: Transport and Destination </a:t>
            </a:r>
            <a:r>
              <a:rPr lang="en-US" sz="2000" b="0" dirty="0">
                <a:cs typeface="+mj-cs"/>
              </a:rPr>
              <a:t>(3 of 6)</a:t>
            </a:r>
          </a:p>
        </p:txBody>
      </p:sp>
      <p:sp>
        <p:nvSpPr>
          <p:cNvPr id="31747" name="Content Placeholder 2"/>
          <p:cNvSpPr>
            <a:spLocks noGrp="1"/>
          </p:cNvSpPr>
          <p:nvPr>
            <p:ph idx="1"/>
          </p:nvPr>
        </p:nvSpPr>
        <p:spPr/>
        <p:txBody>
          <a:bodyPr rIns="228600"/>
          <a:lstStyle/>
          <a:p>
            <a:pPr eaLnBrk="1" hangingPunct="1">
              <a:spcBef>
                <a:spcPct val="35000"/>
              </a:spcBef>
            </a:pPr>
            <a:r>
              <a:rPr lang="en-US" altLang="en-US" dirty="0"/>
              <a:t>Type of transport</a:t>
            </a:r>
          </a:p>
          <a:p>
            <a:pPr lvl="1" eaLnBrk="1" hangingPunct="1">
              <a:spcBef>
                <a:spcPct val="35000"/>
              </a:spcBef>
            </a:pPr>
            <a:r>
              <a:rPr lang="en-US" altLang="en-US" dirty="0"/>
              <a:t>Life-threatening condition: lights and siren</a:t>
            </a:r>
          </a:p>
          <a:p>
            <a:pPr lvl="1" eaLnBrk="1" hangingPunct="1">
              <a:spcBef>
                <a:spcPct val="35000"/>
              </a:spcBef>
            </a:pPr>
            <a:r>
              <a:rPr lang="en-US" altLang="en-US" dirty="0"/>
              <a:t>Non</a:t>
            </a:r>
            <a:r>
              <a:rPr lang="en-US" altLang="en-US" dirty="0">
                <a:solidFill>
                  <a:srgbClr val="000000"/>
                </a:solidFill>
              </a:rPr>
              <a:t>–</a:t>
            </a:r>
            <a:r>
              <a:rPr lang="en-US" altLang="en-US" dirty="0"/>
              <a:t>life-threatening condition: consider nonemergency transport.</a:t>
            </a:r>
          </a:p>
          <a:p>
            <a:pPr eaLnBrk="1" hangingPunct="1">
              <a:spcBef>
                <a:spcPct val="35000"/>
              </a:spcBef>
            </a:pPr>
            <a:r>
              <a:rPr lang="en-US" altLang="en-US" dirty="0"/>
              <a:t>Modes of transport ultimately come in one of two categories: ground or air.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descr="Photo shows an emergency medical service van parked at a street side. Passersby are seen walking on the street.&#10;"/>
          <p:cNvSpPr>
            <a:spLocks noGrp="1"/>
          </p:cNvSpPr>
          <p:nvPr>
            <p:ph type="title"/>
          </p:nvPr>
        </p:nvSpPr>
        <p:spPr/>
        <p:txBody>
          <a:bodyPr/>
          <a:lstStyle/>
          <a:p>
            <a:pPr eaLnBrk="1" hangingPunct="1">
              <a:lnSpc>
                <a:spcPct val="85000"/>
              </a:lnSpc>
              <a:defRPr/>
            </a:pPr>
            <a:r>
              <a:rPr lang="en-US" dirty="0">
                <a:cs typeface="+mj-cs"/>
              </a:rPr>
              <a:t>Management: Transport and Destination </a:t>
            </a:r>
            <a:r>
              <a:rPr lang="en-US" sz="2000" b="0" dirty="0">
                <a:cs typeface="+mj-cs"/>
              </a:rPr>
              <a:t>(4 of 6)</a:t>
            </a:r>
          </a:p>
        </p:txBody>
      </p:sp>
      <p:sp>
        <p:nvSpPr>
          <p:cNvPr id="32771" name="Content Placeholder 2"/>
          <p:cNvSpPr>
            <a:spLocks noGrp="1"/>
          </p:cNvSpPr>
          <p:nvPr>
            <p:ph idx="1"/>
          </p:nvPr>
        </p:nvSpPr>
        <p:spPr>
          <a:xfrm>
            <a:off x="6502400" y="1447800"/>
            <a:ext cx="4775200" cy="4800600"/>
          </a:xfrm>
        </p:spPr>
        <p:txBody>
          <a:bodyPr rIns="228600"/>
          <a:lstStyle/>
          <a:p>
            <a:pPr eaLnBrk="1" hangingPunct="1">
              <a:spcBef>
                <a:spcPct val="35000"/>
              </a:spcBef>
            </a:pPr>
            <a:r>
              <a:rPr lang="en-US" altLang="en-US" dirty="0"/>
              <a:t>Ground transport EMS units are generally staffed by EMTs and paramedics.</a:t>
            </a:r>
            <a:endParaRPr lang="en-US" altLang="en-US" b="1" dirty="0">
              <a:solidFill>
                <a:srgbClr val="FFFFFF"/>
              </a:solidFill>
            </a:endParaRPr>
          </a:p>
        </p:txBody>
      </p:sp>
      <p:pic>
        <p:nvPicPr>
          <p:cNvPr id="1026" name="Picture 2" descr="C:\Users\prakashs\Desktop\AAOS_173954\Images\ch1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895" y="1529196"/>
            <a:ext cx="4686732" cy="31467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895" y="4673596"/>
            <a:ext cx="3114507" cy="369332"/>
          </a:xfrm>
          <a:prstGeom prst="rect">
            <a:avLst/>
          </a:prstGeom>
        </p:spPr>
        <p:txBody>
          <a:bodyPr wrap="none">
            <a:spAutoFit/>
          </a:bodyPr>
          <a:lstStyle/>
          <a:p>
            <a:r>
              <a:rPr lang="en-US" b="1" dirty="0"/>
              <a:t>FIGURE 15-4 </a:t>
            </a:r>
            <a:r>
              <a:rPr lang="en-US" dirty="0"/>
              <a:t>Ground transport.</a:t>
            </a:r>
          </a:p>
        </p:txBody>
      </p:sp>
      <p:sp>
        <p:nvSpPr>
          <p:cNvPr id="3" name="Rectangle 2"/>
          <p:cNvSpPr/>
          <p:nvPr/>
        </p:nvSpPr>
        <p:spPr>
          <a:xfrm>
            <a:off x="900113" y="5013900"/>
            <a:ext cx="153920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2p2play/</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defRPr/>
            </a:pPr>
            <a:r>
              <a:rPr lang="en-US" dirty="0">
                <a:cs typeface="+mj-cs"/>
              </a:rPr>
              <a:t>Management: Transport and Destination </a:t>
            </a:r>
            <a:r>
              <a:rPr lang="en-US" sz="2000" b="0" dirty="0">
                <a:cs typeface="+mj-cs"/>
              </a:rPr>
              <a:t>(5 of 6)</a:t>
            </a:r>
          </a:p>
        </p:txBody>
      </p:sp>
      <p:sp>
        <p:nvSpPr>
          <p:cNvPr id="33795" name="Content Placeholder 2"/>
          <p:cNvSpPr>
            <a:spLocks noGrp="1"/>
          </p:cNvSpPr>
          <p:nvPr>
            <p:ph idx="1"/>
          </p:nvPr>
        </p:nvSpPr>
        <p:spPr>
          <a:xfrm>
            <a:off x="6400800" y="1447800"/>
            <a:ext cx="4876800" cy="4800600"/>
          </a:xfrm>
        </p:spPr>
        <p:txBody>
          <a:bodyPr rIns="228600"/>
          <a:lstStyle/>
          <a:p>
            <a:pPr eaLnBrk="1" hangingPunct="1">
              <a:spcBef>
                <a:spcPct val="35000"/>
              </a:spcBef>
            </a:pPr>
            <a:r>
              <a:rPr lang="en-US" altLang="en-US" dirty="0"/>
              <a:t>Air transport EMS units are generally staffed by critical care transport professionals and paramedics.</a:t>
            </a:r>
            <a:endParaRPr lang="en-US" altLang="en-US" b="1" dirty="0"/>
          </a:p>
        </p:txBody>
      </p:sp>
      <p:pic>
        <p:nvPicPr>
          <p:cNvPr id="2050" name="Picture 2" descr="A photo showing a helicopter landing in the middle of a road. An emergency personnel pushing a stretcher is moving towards the helicopter. There are two emergency personnel and some cars seen in the backgrou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67" y="1487632"/>
            <a:ext cx="4820804" cy="241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0113" y="3898034"/>
            <a:ext cx="2670988" cy="369332"/>
          </a:xfrm>
          <a:prstGeom prst="rect">
            <a:avLst/>
          </a:prstGeom>
        </p:spPr>
        <p:txBody>
          <a:bodyPr wrap="none">
            <a:spAutoFit/>
          </a:bodyPr>
          <a:lstStyle/>
          <a:p>
            <a:r>
              <a:rPr lang="en-US" b="1" dirty="0"/>
              <a:t>FIGURE 15-5 </a:t>
            </a:r>
            <a:r>
              <a:rPr lang="en-US" dirty="0"/>
              <a:t>Air transport.</a:t>
            </a:r>
          </a:p>
        </p:txBody>
      </p:sp>
      <p:sp>
        <p:nvSpPr>
          <p:cNvPr id="3" name="Rectangle 2"/>
          <p:cNvSpPr/>
          <p:nvPr/>
        </p:nvSpPr>
        <p:spPr>
          <a:xfrm>
            <a:off x="900113" y="4223431"/>
            <a:ext cx="1396536" cy="246221"/>
          </a:xfrm>
          <a:prstGeom prst="rect">
            <a:avLst/>
          </a:prstGeom>
        </p:spPr>
        <p:txBody>
          <a:bodyPr wrap="none">
            <a:spAutoFit/>
          </a:bodyPr>
          <a:lstStyle/>
          <a:p>
            <a:r>
              <a:rPr lang="en-US" sz="1000" dirty="0" err="1">
                <a:latin typeface="Arial" panose="020B0604020202020204" pitchFamily="34" charset="0"/>
                <a:cs typeface="Arial" panose="020B0604020202020204" pitchFamily="34" charset="0"/>
              </a:rPr>
              <a:t>LindaCharlton</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iStock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idx="1"/>
            <p:custDataLst>
              <p:tags r:id="rId1"/>
            </p:custDataLst>
          </p:nvPr>
        </p:nvSpPr>
        <p:spPr/>
        <p:txBody>
          <a:bodyPr rIns="228600"/>
          <a:lstStyle/>
          <a:p>
            <a:pPr eaLnBrk="1" hangingPunct="1">
              <a:spcBef>
                <a:spcPct val="35000"/>
              </a:spcBef>
              <a:buFontTx/>
              <a:buNone/>
            </a:pPr>
            <a:r>
              <a:rPr lang="en-US" altLang="en-US" b="1" dirty="0"/>
              <a:t>Medical Overview</a:t>
            </a:r>
          </a:p>
          <a:p>
            <a:pPr eaLnBrk="1" hangingPunct="1">
              <a:spcBef>
                <a:spcPct val="35000"/>
              </a:spcBef>
            </a:pPr>
            <a:r>
              <a:rPr lang="en-US" altLang="en-US" dirty="0"/>
              <a:t>Assessment and management of a</a:t>
            </a:r>
          </a:p>
          <a:p>
            <a:pPr lvl="1" eaLnBrk="1" hangingPunct="1">
              <a:spcBef>
                <a:spcPct val="35000"/>
              </a:spcBef>
            </a:pPr>
            <a:r>
              <a:rPr lang="en-US" altLang="en-US" dirty="0"/>
              <a:t>Medical complaint</a:t>
            </a:r>
          </a:p>
          <a:p>
            <a:pPr eaLnBrk="1" hangingPunct="1">
              <a:spcBef>
                <a:spcPct val="35000"/>
              </a:spcBef>
            </a:pPr>
            <a:r>
              <a:rPr lang="en-US" altLang="en-US" dirty="0"/>
              <a:t>Pathophysiology, assessment, and management of medical complaints to include</a:t>
            </a:r>
          </a:p>
          <a:p>
            <a:pPr lvl="1" eaLnBrk="1" hangingPunct="1">
              <a:spcBef>
                <a:spcPct val="35000"/>
              </a:spcBef>
            </a:pPr>
            <a:r>
              <a:rPr lang="en-US" altLang="en-US" dirty="0"/>
              <a:t>Transport mode</a:t>
            </a:r>
          </a:p>
          <a:p>
            <a:pPr lvl="1" eaLnBrk="1" hangingPunct="1">
              <a:spcBef>
                <a:spcPct val="35000"/>
              </a:spcBef>
            </a:pPr>
            <a:r>
              <a:rPr lang="en-US" altLang="en-US" dirty="0"/>
              <a:t>Destination decisions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dirty="0">
                <a:cs typeface="+mj-cs"/>
              </a:rPr>
              <a:t>Management: Transport and Destination </a:t>
            </a:r>
            <a:r>
              <a:rPr lang="en-US" sz="2000" b="0" dirty="0">
                <a:cs typeface="+mj-cs"/>
              </a:rPr>
              <a:t>(6 of 6)</a:t>
            </a:r>
          </a:p>
        </p:txBody>
      </p:sp>
      <p:sp>
        <p:nvSpPr>
          <p:cNvPr id="34819" name="Content Placeholder 2"/>
          <p:cNvSpPr>
            <a:spLocks noGrp="1"/>
          </p:cNvSpPr>
          <p:nvPr>
            <p:ph idx="1"/>
          </p:nvPr>
        </p:nvSpPr>
        <p:spPr/>
        <p:txBody>
          <a:bodyPr rIns="228600"/>
          <a:lstStyle/>
          <a:p>
            <a:pPr>
              <a:spcBef>
                <a:spcPct val="35000"/>
              </a:spcBef>
            </a:pPr>
            <a:r>
              <a:rPr lang="en-US" altLang="en-US" dirty="0"/>
              <a:t>Destination selection</a:t>
            </a:r>
          </a:p>
          <a:p>
            <a:pPr lvl="1">
              <a:spcBef>
                <a:spcPct val="35000"/>
              </a:spcBef>
            </a:pPr>
            <a:r>
              <a:rPr lang="en-US" altLang="en-US" dirty="0"/>
              <a:t>Generally, the closest hospital should be your destination.</a:t>
            </a:r>
          </a:p>
          <a:p>
            <a:pPr lvl="1">
              <a:spcBef>
                <a:spcPct val="35000"/>
              </a:spcBef>
            </a:pPr>
            <a:r>
              <a:rPr lang="en-US" altLang="en-US" dirty="0"/>
              <a:t>Sometimes the patient will benefit from going to another hospital capable of handling his or her particular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defRPr/>
            </a:pPr>
            <a:r>
              <a:rPr lang="en-US" dirty="0">
                <a:cs typeface="+mj-cs"/>
              </a:rPr>
              <a:t>Infectious Diseases </a:t>
            </a:r>
            <a:r>
              <a:rPr lang="en-US" sz="2000" b="0" dirty="0">
                <a:cs typeface="+mj-cs"/>
              </a:rPr>
              <a:t>(1 of 3)</a:t>
            </a:r>
          </a:p>
        </p:txBody>
      </p:sp>
      <p:sp>
        <p:nvSpPr>
          <p:cNvPr id="35843" name="Content Placeholder 2"/>
          <p:cNvSpPr>
            <a:spLocks noGrp="1"/>
          </p:cNvSpPr>
          <p:nvPr>
            <p:ph idx="1"/>
          </p:nvPr>
        </p:nvSpPr>
        <p:spPr/>
        <p:txBody>
          <a:bodyPr rIns="228600"/>
          <a:lstStyle/>
          <a:p>
            <a:pPr eaLnBrk="1" hangingPunct="1">
              <a:spcBef>
                <a:spcPct val="35000"/>
              </a:spcBef>
            </a:pPr>
            <a:r>
              <a:rPr lang="en-US" altLang="en-US" dirty="0"/>
              <a:t>General assessment principles:</a:t>
            </a:r>
          </a:p>
          <a:p>
            <a:pPr lvl="1" eaLnBrk="1" hangingPunct="1">
              <a:spcBef>
                <a:spcPct val="35000"/>
              </a:spcBef>
            </a:pPr>
            <a:r>
              <a:rPr lang="en-US" altLang="en-US" dirty="0"/>
              <a:t>Approach like any other medical patient.</a:t>
            </a:r>
          </a:p>
          <a:p>
            <a:pPr lvl="1" eaLnBrk="1" hangingPunct="1">
              <a:spcBef>
                <a:spcPct val="35000"/>
              </a:spcBef>
            </a:pPr>
            <a:r>
              <a:rPr lang="en-US" altLang="en-US" dirty="0"/>
              <a:t>Perform scene size-up, take standard precautions, and complete primary assessment.</a:t>
            </a:r>
          </a:p>
          <a:p>
            <a:pPr lvl="1" eaLnBrk="1" hangingPunct="1">
              <a:spcBef>
                <a:spcPct val="35000"/>
              </a:spcBef>
            </a:pPr>
            <a:r>
              <a:rPr lang="en-US" altLang="en-US" dirty="0"/>
              <a:t>Gather patient history using OPQRST to elaborate on the patient’s chief complaint.</a:t>
            </a:r>
          </a:p>
          <a:p>
            <a:pPr lvl="1" eaLnBrk="1" hangingPunct="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defRPr/>
            </a:pPr>
            <a:r>
              <a:rPr lang="en-US" dirty="0">
                <a:cs typeface="+mj-cs"/>
              </a:rPr>
              <a:t>Infectious Diseases </a:t>
            </a:r>
            <a:r>
              <a:rPr lang="en-US" sz="2000" b="0" dirty="0">
                <a:cs typeface="+mj-cs"/>
              </a:rPr>
              <a:t>(2 of 3)</a:t>
            </a:r>
          </a:p>
        </p:txBody>
      </p:sp>
      <p:sp>
        <p:nvSpPr>
          <p:cNvPr id="36867" name="Content Placeholder 2"/>
          <p:cNvSpPr>
            <a:spLocks noGrp="1"/>
          </p:cNvSpPr>
          <p:nvPr>
            <p:ph idx="1"/>
          </p:nvPr>
        </p:nvSpPr>
        <p:spPr/>
        <p:txBody>
          <a:bodyPr rIns="228600"/>
          <a:lstStyle/>
          <a:p>
            <a:pPr eaLnBrk="1" hangingPunct="1">
              <a:spcBef>
                <a:spcPct val="35000"/>
              </a:spcBef>
            </a:pPr>
            <a:r>
              <a:rPr lang="en-US" altLang="en-US" dirty="0"/>
              <a:t>General assessment principles (cont’d):</a:t>
            </a:r>
          </a:p>
          <a:p>
            <a:pPr lvl="1" eaLnBrk="1" hangingPunct="1">
              <a:spcBef>
                <a:spcPct val="35000"/>
              </a:spcBef>
            </a:pPr>
            <a:r>
              <a:rPr lang="en-US" altLang="en-US" dirty="0"/>
              <a:t>Obtain a SAMPLE history and a set of baseline vital signs.</a:t>
            </a:r>
          </a:p>
          <a:p>
            <a:pPr lvl="1" eaLnBrk="1" hangingPunct="1">
              <a:spcBef>
                <a:spcPct val="35000"/>
              </a:spcBef>
            </a:pPr>
            <a:r>
              <a:rPr lang="en-US" altLang="en-US" dirty="0"/>
              <a:t>Ask whether the patient has recently traveled or has come in contact with someone who has traveled.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defRPr/>
            </a:pPr>
            <a:r>
              <a:rPr lang="en-US" dirty="0">
                <a:cs typeface="+mj-cs"/>
              </a:rPr>
              <a:t>Infectious Diseases </a:t>
            </a:r>
            <a:r>
              <a:rPr lang="en-US" sz="2000" b="0" dirty="0">
                <a:cs typeface="+mj-cs"/>
              </a:rPr>
              <a:t>(3 of 3)</a:t>
            </a:r>
          </a:p>
        </p:txBody>
      </p:sp>
      <p:sp>
        <p:nvSpPr>
          <p:cNvPr id="37891" name="Content Placeholder 2"/>
          <p:cNvSpPr>
            <a:spLocks noGrp="1"/>
          </p:cNvSpPr>
          <p:nvPr>
            <p:ph idx="1"/>
          </p:nvPr>
        </p:nvSpPr>
        <p:spPr/>
        <p:txBody>
          <a:bodyPr rIns="228600"/>
          <a:lstStyle/>
          <a:p>
            <a:pPr eaLnBrk="1" hangingPunct="1">
              <a:spcBef>
                <a:spcPct val="35000"/>
              </a:spcBef>
            </a:pPr>
            <a:r>
              <a:rPr lang="en-US" altLang="en-US" dirty="0"/>
              <a:t>General management principles:</a:t>
            </a:r>
          </a:p>
          <a:p>
            <a:pPr lvl="1" eaLnBrk="1" hangingPunct="1">
              <a:spcBef>
                <a:spcPct val="35000"/>
              </a:spcBef>
            </a:pPr>
            <a:r>
              <a:rPr lang="en-US" altLang="en-US" dirty="0"/>
              <a:t>Focus on any life-threatening conditions identified in the primary assessment.</a:t>
            </a:r>
          </a:p>
          <a:p>
            <a:pPr lvl="1" eaLnBrk="1" hangingPunct="1">
              <a:spcBef>
                <a:spcPct val="35000"/>
              </a:spcBef>
            </a:pPr>
            <a:r>
              <a:rPr lang="en-US" altLang="en-US" dirty="0"/>
              <a:t>Be empathetic.</a:t>
            </a:r>
          </a:p>
          <a:p>
            <a:pPr lvl="1" eaLnBrk="1" hangingPunct="1">
              <a:spcBef>
                <a:spcPct val="35000"/>
              </a:spcBef>
            </a:pPr>
            <a:r>
              <a:rPr lang="en-US" altLang="en-US" dirty="0"/>
              <a:t>Place the patient in the position of comfort on the stretcher and keep them warm.</a:t>
            </a:r>
          </a:p>
          <a:p>
            <a:pPr lvl="1" eaLnBrk="1" hangingPunct="1">
              <a:spcBef>
                <a:spcPct val="35000"/>
              </a:spcBef>
            </a:pPr>
            <a:r>
              <a:rPr lang="en-US" altLang="en-US" dirty="0"/>
              <a:t>Use standard precautions.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defRPr/>
            </a:pPr>
            <a:r>
              <a:rPr lang="en-US" dirty="0"/>
              <a:t>Epidemic and Pandemic Considerations </a:t>
            </a:r>
            <a:endParaRPr lang="en-US" dirty="0">
              <a:cs typeface="+mj-cs"/>
            </a:endParaRPr>
          </a:p>
        </p:txBody>
      </p:sp>
      <p:sp>
        <p:nvSpPr>
          <p:cNvPr id="38915" name="Content Placeholder 2"/>
          <p:cNvSpPr>
            <a:spLocks noGrp="1"/>
          </p:cNvSpPr>
          <p:nvPr>
            <p:ph idx="1"/>
          </p:nvPr>
        </p:nvSpPr>
        <p:spPr/>
        <p:txBody>
          <a:bodyPr rIns="228600"/>
          <a:lstStyle/>
          <a:p>
            <a:r>
              <a:rPr lang="en-US" altLang="en-US" dirty="0"/>
              <a:t>Epidemic: new cases of a disease in a human population substantially exceed what is expected. </a:t>
            </a:r>
          </a:p>
          <a:p>
            <a:r>
              <a:rPr lang="en-US" altLang="en-US" dirty="0"/>
              <a:t>Pandemic: a disease outbreak that occurs on a global scale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t>Influenza </a:t>
            </a:r>
            <a:r>
              <a:rPr lang="en-US" sz="2000" b="0" dirty="0">
                <a:cs typeface="+mj-cs"/>
              </a:rPr>
              <a:t>(1 of 2)</a:t>
            </a:r>
          </a:p>
        </p:txBody>
      </p:sp>
      <p:sp>
        <p:nvSpPr>
          <p:cNvPr id="39939" name="Content Placeholder 2"/>
          <p:cNvSpPr>
            <a:spLocks noGrp="1"/>
          </p:cNvSpPr>
          <p:nvPr>
            <p:ph idx="1"/>
          </p:nvPr>
        </p:nvSpPr>
        <p:spPr/>
        <p:txBody>
          <a:bodyPr rIns="228600"/>
          <a:lstStyle/>
          <a:p>
            <a:r>
              <a:rPr lang="en-US" altLang="en-US" dirty="0"/>
              <a:t>Those with chronic medical conditions, compromised immune systems, and the very young and the very old are most susceptible to complications of influenza. </a:t>
            </a:r>
          </a:p>
          <a:p>
            <a:r>
              <a:rPr lang="en-US" altLang="en-US" dirty="0"/>
              <a:t>Transmitted by direct contact with nasal secretions and aerosolized droplets from coughing and sneezing by infected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t>Influenza </a:t>
            </a:r>
            <a:r>
              <a:rPr lang="en-US" sz="2000" b="0" dirty="0">
                <a:cs typeface="+mj-cs"/>
              </a:rPr>
              <a:t>(2 of 2)</a:t>
            </a:r>
          </a:p>
        </p:txBody>
      </p:sp>
      <p:sp>
        <p:nvSpPr>
          <p:cNvPr id="41987" name="Content Placeholder 2"/>
          <p:cNvSpPr>
            <a:spLocks noGrp="1"/>
          </p:cNvSpPr>
          <p:nvPr>
            <p:ph idx="1"/>
          </p:nvPr>
        </p:nvSpPr>
        <p:spPr/>
        <p:txBody>
          <a:bodyPr rIns="228600"/>
          <a:lstStyle/>
          <a:p>
            <a:r>
              <a:rPr lang="en-US" altLang="en-US" dirty="0"/>
              <a:t>For diseases that can be passed by the respiratory route: </a:t>
            </a:r>
          </a:p>
          <a:p>
            <a:pPr lvl="1"/>
            <a:r>
              <a:rPr lang="en-US" altLang="en-US" dirty="0"/>
              <a:t>Always wear PPE (gloves, eye protection, and HEPA respirator or N95 mask).</a:t>
            </a:r>
          </a:p>
          <a:p>
            <a:pPr lvl="1"/>
            <a:r>
              <a:rPr lang="en-US" altLang="en-US" dirty="0"/>
              <a:t>Place a surgical mask on patients with suspected or confirmed respiratory disease.</a:t>
            </a:r>
          </a:p>
          <a:p>
            <a:r>
              <a:rPr lang="en-US" altLang="en-US" dirty="0"/>
              <a:t>Annual influenza immunization is important for EMS personnel to protect providers and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defRPr/>
            </a:pPr>
            <a:r>
              <a:rPr lang="en-US" dirty="0">
                <a:cs typeface="+mj-cs"/>
              </a:rPr>
              <a:t>Herpes Simplex</a:t>
            </a:r>
          </a:p>
        </p:txBody>
      </p:sp>
      <p:sp>
        <p:nvSpPr>
          <p:cNvPr id="43011" name="Content Placeholder 2"/>
          <p:cNvSpPr>
            <a:spLocks noGrp="1"/>
          </p:cNvSpPr>
          <p:nvPr>
            <p:ph idx="1"/>
          </p:nvPr>
        </p:nvSpPr>
        <p:spPr/>
        <p:txBody>
          <a:bodyPr rIns="228600"/>
          <a:lstStyle/>
          <a:p>
            <a:pPr eaLnBrk="1" hangingPunct="1">
              <a:spcBef>
                <a:spcPct val="35000"/>
              </a:spcBef>
            </a:pPr>
            <a:r>
              <a:rPr lang="en-US" altLang="en-US" dirty="0"/>
              <a:t>Common virus strain carried by humans</a:t>
            </a:r>
          </a:p>
          <a:p>
            <a:pPr eaLnBrk="1" hangingPunct="1">
              <a:spcBef>
                <a:spcPct val="35000"/>
              </a:spcBef>
            </a:pPr>
            <a:r>
              <a:rPr lang="en-US" altLang="en-US" dirty="0"/>
              <a:t>Symptomatic infections cause vesicles that appear on the lips or genitals. </a:t>
            </a:r>
          </a:p>
          <a:p>
            <a:pPr eaLnBrk="1" hangingPunct="1">
              <a:spcBef>
                <a:spcPct val="35000"/>
              </a:spcBef>
            </a:pPr>
            <a:r>
              <a:rPr lang="en-US" altLang="en-US" dirty="0"/>
              <a:t>Can cause more serious illnesses in susceptible patients</a:t>
            </a:r>
          </a:p>
          <a:p>
            <a:pPr eaLnBrk="1" hangingPunct="1">
              <a:spcBef>
                <a:spcPct val="35000"/>
              </a:spcBef>
            </a:pPr>
            <a:r>
              <a:rPr lang="en-US" altLang="en-US" dirty="0"/>
              <a:t>Primary mode of infection is through close personal contact.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cs typeface="+mj-cs"/>
              </a:rPr>
              <a:t>HIV Infection </a:t>
            </a:r>
            <a:r>
              <a:rPr lang="en-US" sz="2000" b="0" dirty="0">
                <a:cs typeface="+mj-cs"/>
              </a:rPr>
              <a:t>(1 of 2)</a:t>
            </a:r>
          </a:p>
        </p:txBody>
      </p:sp>
      <p:sp>
        <p:nvSpPr>
          <p:cNvPr id="44035" name="Content Placeholder 2"/>
          <p:cNvSpPr>
            <a:spLocks noGrp="1"/>
          </p:cNvSpPr>
          <p:nvPr>
            <p:ph idx="1"/>
          </p:nvPr>
        </p:nvSpPr>
        <p:spPr/>
        <p:txBody>
          <a:bodyPr rIns="228600"/>
          <a:lstStyle/>
          <a:p>
            <a:pPr>
              <a:spcBef>
                <a:spcPct val="35000"/>
              </a:spcBef>
            </a:pPr>
            <a:r>
              <a:rPr lang="en-US" altLang="en-US" dirty="0"/>
              <a:t>EMTs face a risk of exposure. </a:t>
            </a:r>
          </a:p>
          <a:p>
            <a:pPr>
              <a:spcBef>
                <a:spcPct val="35000"/>
              </a:spcBef>
            </a:pPr>
            <a:r>
              <a:rPr lang="en-US" altLang="en-US" dirty="0"/>
              <a:t>No vaccine yet exists.</a:t>
            </a:r>
          </a:p>
          <a:p>
            <a:pPr>
              <a:spcBef>
                <a:spcPct val="35000"/>
              </a:spcBef>
            </a:pPr>
            <a:r>
              <a:rPr lang="en-US" altLang="en-US" dirty="0"/>
              <a:t>AIDS can still be fatal; however, with treatment, patients can expect a near-normal lifespan. </a:t>
            </a:r>
          </a:p>
          <a:p>
            <a:pPr>
              <a:spcBef>
                <a:spcPct val="35000"/>
              </a:spcBef>
            </a:pPr>
            <a:r>
              <a:rPr lang="en-US" altLang="en-US" dirty="0"/>
              <a:t>Not easily transmitted in the work setting</a:t>
            </a:r>
          </a:p>
          <a:p>
            <a:pPr lvl="1">
              <a:spcBef>
                <a:spcPct val="35000"/>
              </a:spcBef>
            </a:pPr>
            <a:r>
              <a:rPr lang="en-US" altLang="en-US" dirty="0"/>
              <a:t>Your risk of infection is limited to exposure to an infected patient</a:t>
            </a:r>
            <a:r>
              <a:rPr lang="ja-JP" altLang="en-US" dirty="0"/>
              <a:t>’</a:t>
            </a:r>
            <a:r>
              <a:rPr lang="en-US" altLang="ja-JP" dirty="0"/>
              <a:t>s blood or body fluids.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HIV Infection </a:t>
            </a:r>
            <a:r>
              <a:rPr lang="en-US" sz="2000" b="0" dirty="0">
                <a:cs typeface="+mj-cs"/>
              </a:rPr>
              <a:t>(2 of 2)</a:t>
            </a:r>
          </a:p>
        </p:txBody>
      </p:sp>
      <p:sp>
        <p:nvSpPr>
          <p:cNvPr id="45059" name="Content Placeholder 2"/>
          <p:cNvSpPr>
            <a:spLocks noGrp="1"/>
          </p:cNvSpPr>
          <p:nvPr>
            <p:ph idx="1"/>
          </p:nvPr>
        </p:nvSpPr>
        <p:spPr/>
        <p:txBody>
          <a:bodyPr rIns="228600"/>
          <a:lstStyle/>
          <a:p>
            <a:pPr>
              <a:spcBef>
                <a:spcPct val="35000"/>
              </a:spcBef>
            </a:pPr>
            <a:r>
              <a:rPr lang="en-US" altLang="en-US" dirty="0"/>
              <a:t>Many patients with HIV show no symptoms.</a:t>
            </a:r>
          </a:p>
          <a:p>
            <a:pPr lvl="1">
              <a:spcBef>
                <a:spcPct val="35000"/>
              </a:spcBef>
            </a:pPr>
            <a:r>
              <a:rPr lang="en-US" altLang="en-US" dirty="0"/>
              <a:t>Always wear the proper type of gloves.</a:t>
            </a:r>
          </a:p>
          <a:p>
            <a:pPr lvl="1">
              <a:spcBef>
                <a:spcPct val="35000"/>
              </a:spcBef>
            </a:pPr>
            <a:r>
              <a:rPr lang="en-US" altLang="en-US" dirty="0"/>
              <a:t>Take great care in handling and disposing of needles.</a:t>
            </a:r>
          </a:p>
          <a:p>
            <a:pPr lvl="1">
              <a:spcBef>
                <a:spcPct val="35000"/>
              </a:spcBef>
            </a:pPr>
            <a:r>
              <a:rPr lang="en-US" altLang="en-US" dirty="0"/>
              <a:t>Cover any open wounds.</a:t>
            </a:r>
          </a:p>
          <a:p>
            <a:pPr>
              <a:spcBef>
                <a:spcPct val="35000"/>
              </a:spcBef>
            </a:pPr>
            <a:r>
              <a:rPr lang="en-US" altLang="en-US" dirty="0"/>
              <a:t>If you think a patient’s blood or secretions may have entered your system, seek medical advice and notify your infectious disease officer.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idx="1"/>
            <p:custDataLst>
              <p:tags r:id="rId1"/>
            </p:custDataLst>
          </p:nvPr>
        </p:nvSpPr>
        <p:spPr/>
        <p:txBody>
          <a:bodyPr rIns="228600"/>
          <a:lstStyle/>
          <a:p>
            <a:pPr eaLnBrk="1" hangingPunct="1">
              <a:spcBef>
                <a:spcPct val="35000"/>
              </a:spcBef>
              <a:buFontTx/>
              <a:buNone/>
            </a:pPr>
            <a:r>
              <a:rPr lang="en-US" altLang="en-US" b="1" dirty="0"/>
              <a:t>Infectious Diseases</a:t>
            </a:r>
          </a:p>
          <a:p>
            <a:pPr eaLnBrk="1" hangingPunct="1">
              <a:spcBef>
                <a:spcPct val="35000"/>
              </a:spcBef>
            </a:pPr>
            <a:r>
              <a:rPr lang="en-US" altLang="en-US" dirty="0"/>
              <a:t>Awareness of</a:t>
            </a:r>
          </a:p>
          <a:p>
            <a:pPr lvl="1" eaLnBrk="1" hangingPunct="1">
              <a:spcBef>
                <a:spcPct val="35000"/>
              </a:spcBef>
            </a:pPr>
            <a:r>
              <a:rPr lang="en-US" altLang="en-US" dirty="0"/>
              <a:t>A patient who may have an infectious disease</a:t>
            </a:r>
          </a:p>
          <a:p>
            <a:pPr eaLnBrk="1" hangingPunct="1">
              <a:spcBef>
                <a:spcPct val="35000"/>
              </a:spcBef>
            </a:pPr>
            <a:r>
              <a:rPr lang="en-US" altLang="en-US" dirty="0"/>
              <a:t>Assessment and management of</a:t>
            </a:r>
          </a:p>
          <a:p>
            <a:pPr lvl="1" eaLnBrk="1" hangingPunct="1">
              <a:spcBef>
                <a:spcPct val="35000"/>
              </a:spcBef>
            </a:pPr>
            <a:r>
              <a:rPr lang="en-US" altLang="en-US" dirty="0"/>
              <a:t>A patient who may have an infectious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defRPr/>
            </a:pPr>
            <a:r>
              <a:rPr lang="en-US" dirty="0">
                <a:cs typeface="+mj-cs"/>
              </a:rPr>
              <a:t>Hepatitis </a:t>
            </a:r>
            <a:r>
              <a:rPr lang="en-US" sz="2000" b="0" dirty="0">
                <a:cs typeface="+mj-cs"/>
              </a:rPr>
              <a:t>(1 of 2)</a:t>
            </a:r>
          </a:p>
        </p:txBody>
      </p:sp>
      <p:sp>
        <p:nvSpPr>
          <p:cNvPr id="46083" name="Content Placeholder 2"/>
          <p:cNvSpPr>
            <a:spLocks noGrp="1"/>
          </p:cNvSpPr>
          <p:nvPr>
            <p:ph idx="1"/>
          </p:nvPr>
        </p:nvSpPr>
        <p:spPr>
          <a:xfrm>
            <a:off x="914400" y="1447800"/>
            <a:ext cx="10566400" cy="4800600"/>
          </a:xfrm>
        </p:spPr>
        <p:txBody>
          <a:bodyPr rIns="228600"/>
          <a:lstStyle/>
          <a:p>
            <a:pPr eaLnBrk="1" hangingPunct="1">
              <a:spcBef>
                <a:spcPct val="35000"/>
              </a:spcBef>
            </a:pPr>
            <a:r>
              <a:rPr lang="en-US" altLang="en-US" dirty="0"/>
              <a:t>Inflammation (and often infection) of the liver</a:t>
            </a:r>
          </a:p>
          <a:p>
            <a:pPr eaLnBrk="1" hangingPunct="1">
              <a:spcBef>
                <a:spcPct val="35000"/>
              </a:spcBef>
            </a:pPr>
            <a:r>
              <a:rPr lang="en-US" altLang="en-US" dirty="0"/>
              <a:t>Can be caused by viruses and toxins</a:t>
            </a:r>
          </a:p>
          <a:p>
            <a:pPr eaLnBrk="1" hangingPunct="1">
              <a:spcBef>
                <a:spcPct val="35000"/>
              </a:spcBef>
            </a:pPr>
            <a:r>
              <a:rPr lang="en-US" altLang="en-US" dirty="0"/>
              <a:t>There is no sure way to tell which hepatitis patients are contagious.</a:t>
            </a:r>
          </a:p>
          <a:p>
            <a:pPr eaLnBrk="1" hangingPunct="1">
              <a:spcBef>
                <a:spcPct val="35000"/>
              </a:spcBef>
            </a:pPr>
            <a:r>
              <a:rPr lang="en-US" altLang="en-US" dirty="0"/>
              <a:t>Vaccination with hepatitis B vaccine is highly recommended for EMTs.</a:t>
            </a:r>
          </a:p>
          <a:p>
            <a:pPr eaLnBrk="1" hangingPunct="1">
              <a:spcBef>
                <a:spcPct val="35000"/>
              </a:spcBef>
            </a:pPr>
            <a:endParaRPr lang="en-US" altLang="en-US" dirty="0"/>
          </a:p>
          <a:p>
            <a:pPr lvl="1" eaLnBrk="1" hangingPunct="1">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Hepatitis </a:t>
            </a:r>
            <a:r>
              <a:rPr lang="en-US" sz="2000" b="0" dirty="0">
                <a:cs typeface="+mj-cs"/>
              </a:rPr>
              <a:t>(2 of 2)</a:t>
            </a:r>
          </a:p>
        </p:txBody>
      </p:sp>
      <p:pic>
        <p:nvPicPr>
          <p:cNvPr id="3074" name="Picture 2" descr="A table, titled, characteristics of hepatitis. Type, route of infection, incubation period, chronic infection, vaccine and treatment, comments are the columns in the table. Content reads: First row reads, Hepatitis A (infectious); Fecal–oral, infected food or drink; 2–6 wk; Chronic condition does not exist; Vaccine is available; no specific treatment is available; body will clear the infection on its own; Mild illness; approximately 2% of patients die; after acute infection, the patient has life-long immunity. Second row reads, Hepatitis B; Blood, sexual contact, saliva, urine, breast milk; 4–12 wk; Chronic infection affects up to 10% of patients and up to 90% of newborns who have the disease; Vaccine is available; treatment is minimally effective; Up to 30% of patients may become chronic carriers; patients are asymptomatic and without signs of liver disease, but they may infect others; approximately 1% to 2% of patients die. Third row reads, Hepatitis C; Blood, sexual contact; 2–10 wk; Chronic infection affects 90% of patients.; No vaccine is available; treatment is costly but effective for many strains of hepatitis C; Cirrhosis of the liver develops in 50% of patients with chronic hepatitis C; chronic infection increases the risk of cancer of the liver. Fourth row reads, Hepatitis D; Blood, sexual contact; 4–12 wk; Chronic infection is common.; No vaccine is available; no treatment is available.; Occurs only in patients with active hepatitis B infection; fulminant disease may develop in 20% of patients. Next sub-heading reads, toxin-induced hepatitis. Content reads: Medications, drugs, and alcohol; Inhalation, skin or mucous membrane exposure, oral ingestion, or intravenous administration; Within hours to days following exposure; Some chemicals may initiate an inflammatory response that continues to cause liver damage long after the chemical is out of the body.; No vaccine is available; treatment is to stop exposure; in patients with an overdose of acetaminophen, certain drugs may minimize liver injury if given early enough.; This type of hepatitis is not contagious; patients with toxin-induced hepatitis may have liver damage and jaundice; not every exposure to a toxin will cause liver damage.&#10;" title="A table, titled, characteristics of hepatiti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124" y="1155892"/>
            <a:ext cx="4987202" cy="5682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defRPr/>
            </a:pPr>
            <a:r>
              <a:rPr lang="en-US" dirty="0">
                <a:cs typeface="+mj-cs"/>
              </a:rPr>
              <a:t>Meningitis </a:t>
            </a:r>
            <a:endParaRPr lang="en-US" sz="2800" b="0" dirty="0">
              <a:cs typeface="+mj-cs"/>
            </a:endParaRPr>
          </a:p>
        </p:txBody>
      </p:sp>
      <p:sp>
        <p:nvSpPr>
          <p:cNvPr id="49155" name="Content Placeholder 2"/>
          <p:cNvSpPr>
            <a:spLocks noGrp="1"/>
          </p:cNvSpPr>
          <p:nvPr>
            <p:ph idx="1"/>
          </p:nvPr>
        </p:nvSpPr>
        <p:spPr/>
        <p:txBody>
          <a:bodyPr rIns="228600"/>
          <a:lstStyle/>
          <a:p>
            <a:pPr eaLnBrk="1" hangingPunct="1">
              <a:spcBef>
                <a:spcPct val="35000"/>
              </a:spcBef>
            </a:pPr>
            <a:r>
              <a:rPr lang="en-US" altLang="en-US" dirty="0"/>
              <a:t>Inflammation of the meningeal coverings of the brain and spinal cord</a:t>
            </a:r>
          </a:p>
          <a:p>
            <a:pPr eaLnBrk="1" hangingPunct="1">
              <a:spcBef>
                <a:spcPct val="35000"/>
              </a:spcBef>
            </a:pPr>
            <a:r>
              <a:rPr lang="en-US" altLang="en-US" dirty="0"/>
              <a:t>Most forms of meningitis are not contagious.</a:t>
            </a:r>
          </a:p>
          <a:p>
            <a:pPr eaLnBrk="1" hangingPunct="1">
              <a:spcBef>
                <a:spcPct val="35000"/>
              </a:spcBef>
            </a:pPr>
            <a:r>
              <a:rPr lang="en-US" altLang="en-US" dirty="0"/>
              <a:t>Take standard precautions.</a:t>
            </a:r>
          </a:p>
          <a:p>
            <a:pPr eaLnBrk="1" hangingPunct="1">
              <a:spcBef>
                <a:spcPct val="35000"/>
              </a:spcBef>
            </a:pPr>
            <a:r>
              <a:rPr lang="en-US" altLang="en-US" dirty="0"/>
              <a:t>Can be treated at the ED with antibiotics.</a:t>
            </a:r>
          </a:p>
          <a:p>
            <a:pPr eaLnBrk="1" hangingPunct="1">
              <a:spcBef>
                <a:spcPct val="35000"/>
              </a:spcBef>
            </a:pPr>
            <a:r>
              <a:rPr lang="en-US" altLang="en-US" dirty="0"/>
              <a:t>After treating a meningitis patient, contact your employer health representative.</a:t>
            </a:r>
          </a:p>
          <a:p>
            <a:pPr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defRPr/>
            </a:pPr>
            <a:r>
              <a:rPr lang="en-US" dirty="0">
                <a:cs typeface="+mj-cs"/>
              </a:rPr>
              <a:t>Tuberculosis </a:t>
            </a:r>
            <a:r>
              <a:rPr lang="en-US" sz="2000" b="0" dirty="0">
                <a:cs typeface="+mj-cs"/>
              </a:rPr>
              <a:t>(1 of 2)</a:t>
            </a:r>
          </a:p>
        </p:txBody>
      </p:sp>
      <p:sp>
        <p:nvSpPr>
          <p:cNvPr id="51203" name="Content Placeholder 2"/>
          <p:cNvSpPr>
            <a:spLocks noGrp="1"/>
          </p:cNvSpPr>
          <p:nvPr>
            <p:ph idx="1"/>
          </p:nvPr>
        </p:nvSpPr>
        <p:spPr>
          <a:xfrm>
            <a:off x="900113" y="1466850"/>
            <a:ext cx="10363200" cy="4953000"/>
          </a:xfrm>
        </p:spPr>
        <p:txBody>
          <a:bodyPr rIns="228600"/>
          <a:lstStyle/>
          <a:p>
            <a:r>
              <a:rPr lang="en-US" altLang="en-US" dirty="0"/>
              <a:t>Most infected patients are well most of the time.</a:t>
            </a:r>
          </a:p>
          <a:p>
            <a:r>
              <a:rPr lang="en-US" altLang="en-US" dirty="0"/>
              <a:t>Chronic mycobacterial disease that usually strikes the lungs</a:t>
            </a:r>
          </a:p>
          <a:p>
            <a:pPr eaLnBrk="1" hangingPunct="1">
              <a:spcBef>
                <a:spcPct val="35000"/>
              </a:spcBef>
            </a:pPr>
            <a:r>
              <a:rPr lang="en-US" altLang="en-US" dirty="0"/>
              <a:t>Patients who pose the highest risk almost always have a cough.</a:t>
            </a:r>
          </a:p>
          <a:p>
            <a:pPr lvl="1" eaLnBrk="1" hangingPunct="1">
              <a:spcBef>
                <a:spcPct val="35000"/>
              </a:spcBef>
            </a:pPr>
            <a:r>
              <a:rPr lang="en-US" altLang="en-US" dirty="0"/>
              <a:t>N95 or HEPA mask is required to stop droplet nuclei.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defRPr/>
            </a:pPr>
            <a:r>
              <a:rPr lang="en-US" dirty="0">
                <a:cs typeface="+mj-cs"/>
              </a:rPr>
              <a:t>Tuberculosis </a:t>
            </a:r>
            <a:r>
              <a:rPr lang="en-US" sz="2000" b="0" dirty="0">
                <a:cs typeface="+mj-cs"/>
              </a:rPr>
              <a:t>(2 of 2)</a:t>
            </a:r>
          </a:p>
        </p:txBody>
      </p:sp>
      <p:sp>
        <p:nvSpPr>
          <p:cNvPr id="53251" name="Rectangle 3"/>
          <p:cNvSpPr>
            <a:spLocks noGrp="1" noChangeArrowheads="1"/>
          </p:cNvSpPr>
          <p:nvPr>
            <p:ph idx="1"/>
          </p:nvPr>
        </p:nvSpPr>
        <p:spPr/>
        <p:txBody>
          <a:bodyPr rIns="228600"/>
          <a:lstStyle/>
          <a:p>
            <a:pPr>
              <a:spcBef>
                <a:spcPct val="35000"/>
              </a:spcBef>
            </a:pPr>
            <a:r>
              <a:rPr lang="en-US" altLang="en-US" dirty="0"/>
              <a:t>Absolute protection from the tubercle bacillus does not exist.</a:t>
            </a:r>
          </a:p>
          <a:p>
            <a:pPr lvl="1">
              <a:spcBef>
                <a:spcPct val="35000"/>
              </a:spcBef>
            </a:pPr>
            <a:r>
              <a:rPr lang="en-US" altLang="en-US" dirty="0"/>
              <a:t>One-third of the world</a:t>
            </a:r>
            <a:r>
              <a:rPr lang="ja-JP" altLang="en-US" dirty="0"/>
              <a:t>’</a:t>
            </a:r>
            <a:r>
              <a:rPr lang="en-US" altLang="ja-JP" dirty="0"/>
              <a:t>s population is infected with tuberculosis.</a:t>
            </a:r>
          </a:p>
          <a:p>
            <a:pPr>
              <a:spcBef>
                <a:spcPct val="35000"/>
              </a:spcBef>
            </a:pPr>
            <a:r>
              <a:rPr lang="en-US" altLang="en-US" dirty="0"/>
              <a:t>Have tuberculin skin tests regularly.</a:t>
            </a:r>
          </a:p>
          <a:p>
            <a:pPr lvl="1">
              <a:spcBef>
                <a:spcPct val="35000"/>
              </a:spcBef>
            </a:pPr>
            <a:r>
              <a:rPr lang="en-US" altLang="en-US" dirty="0"/>
              <a:t>Preventive therapy is almost 100% effective.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defRPr/>
            </a:pPr>
            <a:r>
              <a:rPr lang="en-US" dirty="0">
                <a:cs typeface="+mj-cs"/>
              </a:rPr>
              <a:t>Whooping Cough</a:t>
            </a:r>
          </a:p>
        </p:txBody>
      </p:sp>
      <p:sp>
        <p:nvSpPr>
          <p:cNvPr id="54275" name="Content Placeholder 2"/>
          <p:cNvSpPr>
            <a:spLocks noGrp="1"/>
          </p:cNvSpPr>
          <p:nvPr>
            <p:ph idx="1"/>
          </p:nvPr>
        </p:nvSpPr>
        <p:spPr/>
        <p:txBody>
          <a:bodyPr rIns="228600"/>
          <a:lstStyle/>
          <a:p>
            <a:pPr eaLnBrk="1" hangingPunct="1">
              <a:spcBef>
                <a:spcPct val="35000"/>
              </a:spcBef>
            </a:pPr>
            <a:r>
              <a:rPr lang="en-US" altLang="en-US" dirty="0"/>
              <a:t>Also called pertussis</a:t>
            </a:r>
          </a:p>
          <a:p>
            <a:pPr eaLnBrk="1" hangingPunct="1">
              <a:spcBef>
                <a:spcPct val="35000"/>
              </a:spcBef>
            </a:pPr>
            <a:r>
              <a:rPr lang="en-US" altLang="en-US" dirty="0"/>
              <a:t>Mostly affects children younger than 6 years</a:t>
            </a:r>
          </a:p>
          <a:p>
            <a:pPr eaLnBrk="1" hangingPunct="1">
              <a:spcBef>
                <a:spcPct val="35000"/>
              </a:spcBef>
            </a:pPr>
            <a:r>
              <a:rPr lang="en-US" altLang="en-US" dirty="0"/>
              <a:t>Symptoms include fever and a </a:t>
            </a:r>
            <a:r>
              <a:rPr lang="ja-JP" altLang="en-US"/>
              <a:t>“</a:t>
            </a:r>
            <a:r>
              <a:rPr lang="en-US" altLang="ja-JP" dirty="0"/>
              <a:t>whoop</a:t>
            </a:r>
            <a:r>
              <a:rPr lang="ja-JP" altLang="en-US"/>
              <a:t>”</a:t>
            </a:r>
            <a:r>
              <a:rPr lang="en-US" altLang="ja-JP" dirty="0"/>
              <a:t> sound that occurs when inhaling after a coughing attack.</a:t>
            </a:r>
          </a:p>
          <a:p>
            <a:pPr eaLnBrk="1" hangingPunct="1">
              <a:spcBef>
                <a:spcPct val="35000"/>
              </a:spcBef>
            </a:pPr>
            <a:r>
              <a:rPr lang="en-US" altLang="en-US" dirty="0"/>
              <a:t>The best way to prevent exposure is to be vaccinated.</a:t>
            </a:r>
          </a:p>
          <a:p>
            <a:pPr lvl="1" eaLnBrk="1" hangingPunct="1">
              <a:spcBef>
                <a:spcPct val="35000"/>
              </a:spcBef>
            </a:pPr>
            <a:r>
              <a:rPr lang="en-US" altLang="en-US" dirty="0"/>
              <a:t>Place a mask on the patient and yourself.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Methicillin-Resistant </a:t>
            </a:r>
            <a:r>
              <a:rPr lang="en-US" sz="2800" i="1" dirty="0"/>
              <a:t>Staphylococcus aureus </a:t>
            </a:r>
            <a:r>
              <a:rPr lang="en-US" sz="2800" dirty="0"/>
              <a:t>(MRSA) </a:t>
            </a:r>
            <a:r>
              <a:rPr lang="en-US" sz="2000" b="0" dirty="0"/>
              <a:t>(1 of 2)</a:t>
            </a:r>
            <a:endParaRPr lang="en-US" sz="2000" dirty="0"/>
          </a:p>
        </p:txBody>
      </p:sp>
      <p:sp>
        <p:nvSpPr>
          <p:cNvPr id="55299" name="Content Placeholder 2"/>
          <p:cNvSpPr>
            <a:spLocks noGrp="1"/>
          </p:cNvSpPr>
          <p:nvPr>
            <p:ph idx="1"/>
          </p:nvPr>
        </p:nvSpPr>
        <p:spPr/>
        <p:txBody>
          <a:bodyPr rIns="228600"/>
          <a:lstStyle/>
          <a:p>
            <a:pPr eaLnBrk="1" hangingPunct="1">
              <a:spcBef>
                <a:spcPct val="35000"/>
              </a:spcBef>
            </a:pPr>
            <a:r>
              <a:rPr lang="en-US" altLang="en-US" dirty="0"/>
              <a:t>MRSA is a bacterium that causes infections.</a:t>
            </a:r>
          </a:p>
          <a:p>
            <a:pPr eaLnBrk="1" hangingPunct="1">
              <a:spcBef>
                <a:spcPct val="35000"/>
              </a:spcBef>
            </a:pPr>
            <a:r>
              <a:rPr lang="en-US" altLang="en-US" dirty="0"/>
              <a:t>Resistant to many antibiotics</a:t>
            </a:r>
          </a:p>
          <a:p>
            <a:pPr eaLnBrk="1" hangingPunct="1">
              <a:spcBef>
                <a:spcPct val="35000"/>
              </a:spcBef>
            </a:pPr>
            <a:r>
              <a:rPr lang="en-US" altLang="en-US" dirty="0"/>
              <a:t>In health care settings, MRSA is transmitted from patient to patient by health care providers’ unwashed hands.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Methicillin-Resistant </a:t>
            </a:r>
            <a:r>
              <a:rPr lang="en-US" sz="2800" i="1" dirty="0"/>
              <a:t>Staphylococcus aureus </a:t>
            </a:r>
            <a:r>
              <a:rPr lang="en-US" sz="2800" dirty="0"/>
              <a:t>(MRSA) </a:t>
            </a:r>
            <a:r>
              <a:rPr lang="en-US" sz="2000" b="0" dirty="0"/>
              <a:t>(2 of 2)</a:t>
            </a:r>
            <a:endParaRPr lang="en-US" sz="2000" dirty="0"/>
          </a:p>
        </p:txBody>
      </p:sp>
      <p:sp>
        <p:nvSpPr>
          <p:cNvPr id="56323" name="Rectangle 3"/>
          <p:cNvSpPr>
            <a:spLocks noGrp="1" noChangeArrowheads="1"/>
          </p:cNvSpPr>
          <p:nvPr>
            <p:ph idx="1"/>
          </p:nvPr>
        </p:nvSpPr>
        <p:spPr/>
        <p:txBody>
          <a:bodyPr rIns="228600"/>
          <a:lstStyle/>
          <a:p>
            <a:pPr>
              <a:spcBef>
                <a:spcPct val="35000"/>
              </a:spcBef>
            </a:pPr>
            <a:r>
              <a:rPr lang="en-US" altLang="en-US" dirty="0"/>
              <a:t>Factors that increase the risk of MRSA:</a:t>
            </a:r>
          </a:p>
          <a:p>
            <a:pPr lvl="1">
              <a:spcBef>
                <a:spcPct val="35000"/>
              </a:spcBef>
            </a:pPr>
            <a:r>
              <a:rPr lang="en-US" altLang="en-US" dirty="0"/>
              <a:t>Antibiotic therapy</a:t>
            </a:r>
          </a:p>
          <a:p>
            <a:pPr lvl="1">
              <a:spcBef>
                <a:spcPct val="35000"/>
              </a:spcBef>
            </a:pPr>
            <a:r>
              <a:rPr lang="en-US" altLang="en-US" dirty="0"/>
              <a:t>Prolonged hospital stays</a:t>
            </a:r>
          </a:p>
          <a:p>
            <a:pPr lvl="1">
              <a:spcBef>
                <a:spcPct val="35000"/>
              </a:spcBef>
            </a:pPr>
            <a:r>
              <a:rPr lang="en-US" altLang="en-US" dirty="0"/>
              <a:t>A stay in an intensive care or burn unit</a:t>
            </a:r>
          </a:p>
          <a:p>
            <a:pPr lvl="1">
              <a:spcBef>
                <a:spcPct val="35000"/>
              </a:spcBef>
            </a:pPr>
            <a:r>
              <a:rPr lang="en-US" altLang="en-US" dirty="0"/>
              <a:t>Exposure to an infected patient</a:t>
            </a:r>
          </a:p>
          <a:p>
            <a:pPr>
              <a:spcBef>
                <a:spcPct val="35000"/>
              </a:spcBef>
            </a:pPr>
            <a:r>
              <a:rPr lang="en-US" altLang="en-US" dirty="0"/>
              <a:t>MRSA results in soft-tissue infections. </a:t>
            </a:r>
          </a:p>
          <a:p>
            <a:pPr marL="457200" lvl="1" indent="0">
              <a:spcBef>
                <a:spcPct val="35000"/>
              </a:spcBef>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defRPr/>
            </a:pPr>
            <a:r>
              <a:rPr lang="en-US" dirty="0"/>
              <a:t>Global Health Issues </a:t>
            </a:r>
            <a:r>
              <a:rPr lang="en-US" sz="2000" b="0" dirty="0"/>
              <a:t>(1 of 3) </a:t>
            </a:r>
            <a:endParaRPr lang="en-US" sz="2000" b="0" dirty="0">
              <a:cs typeface="+mj-cs"/>
            </a:endParaRPr>
          </a:p>
        </p:txBody>
      </p:sp>
      <p:sp>
        <p:nvSpPr>
          <p:cNvPr id="57347" name="Content Placeholder 2"/>
          <p:cNvSpPr>
            <a:spLocks noGrp="1"/>
          </p:cNvSpPr>
          <p:nvPr>
            <p:ph idx="1"/>
          </p:nvPr>
        </p:nvSpPr>
        <p:spPr/>
        <p:txBody>
          <a:bodyPr rIns="228600"/>
          <a:lstStyle/>
          <a:p>
            <a:r>
              <a:rPr lang="en-US" altLang="en-US" dirty="0"/>
              <a:t>COVID-19</a:t>
            </a:r>
          </a:p>
          <a:p>
            <a:pPr lvl="1"/>
            <a:r>
              <a:rPr lang="en-US" altLang="en-US" dirty="0"/>
              <a:t>Originated in Wuhan, Hubei Province, China</a:t>
            </a:r>
          </a:p>
          <a:p>
            <a:pPr lvl="1"/>
            <a:r>
              <a:rPr lang="en-US" altLang="en-US" dirty="0"/>
              <a:t>Quickly spread, infecting millions, killing hundreds of thousands</a:t>
            </a:r>
          </a:p>
          <a:p>
            <a:pPr lvl="1"/>
            <a:r>
              <a:rPr lang="en-US" altLang="en-US" dirty="0"/>
              <a:t>Controlling the virus: social distancing</a:t>
            </a:r>
          </a:p>
          <a:p>
            <a:pPr lvl="1"/>
            <a:r>
              <a:rPr lang="en-US" altLang="en-US" dirty="0"/>
              <a:t>Symptoms include fever, cough, shortness of breath that appear 2–14 days after exposure</a:t>
            </a:r>
          </a:p>
          <a:p>
            <a:pPr lvl="1"/>
            <a:r>
              <a:rPr lang="en-US" altLang="en-US" dirty="0"/>
              <a:t>CDC website (www.cdc.gov)</a:t>
            </a:r>
          </a:p>
          <a:p>
            <a:pPr lvl="1"/>
            <a:endParaRPr lang="en-US" altLang="en-US" dirty="0"/>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85000"/>
              </a:lnSpc>
              <a:defRPr/>
            </a:pPr>
            <a:r>
              <a:rPr lang="en-US" dirty="0"/>
              <a:t>Global Health Issues </a:t>
            </a:r>
            <a:r>
              <a:rPr lang="en-US" sz="2000" b="0" dirty="0"/>
              <a:t>(2 of 3) </a:t>
            </a:r>
            <a:endParaRPr lang="en-US" sz="2000" b="0" dirty="0">
              <a:cs typeface="+mj-cs"/>
            </a:endParaRPr>
          </a:p>
        </p:txBody>
      </p:sp>
      <p:sp>
        <p:nvSpPr>
          <p:cNvPr id="57347" name="Content Placeholder 2"/>
          <p:cNvSpPr>
            <a:spLocks noGrp="1"/>
          </p:cNvSpPr>
          <p:nvPr>
            <p:ph idx="1"/>
          </p:nvPr>
        </p:nvSpPr>
        <p:spPr/>
        <p:txBody>
          <a:bodyPr rIns="228600"/>
          <a:lstStyle/>
          <a:p>
            <a:r>
              <a:rPr lang="en-US" altLang="en-US" dirty="0"/>
              <a:t>MERS-CoV (Middle East respiratory syndrome coronavirus)</a:t>
            </a:r>
          </a:p>
          <a:p>
            <a:pPr lvl="1"/>
            <a:r>
              <a:rPr lang="en-US" altLang="en-US" dirty="0"/>
              <a:t>First human case discovered in 2012 in Saudi Arabia </a:t>
            </a:r>
          </a:p>
          <a:p>
            <a:pPr lvl="1"/>
            <a:r>
              <a:rPr lang="en-US" altLang="en-US" dirty="0"/>
              <a:t>No cure or vaccines for this virus at present</a:t>
            </a:r>
          </a:p>
          <a:p>
            <a:pPr lvl="1"/>
            <a:r>
              <a:rPr lang="en-US" altLang="en-US" dirty="0"/>
              <a:t>Place a surgical mask on the patient if MERS-CoV is suspected.</a:t>
            </a:r>
          </a:p>
        </p:txBody>
      </p:sp>
    </p:spTree>
    <p:extLst>
      <p:ext uri="{BB962C8B-B14F-4D97-AF65-F5344CB8AC3E}">
        <p14:creationId xmlns:p14="http://schemas.microsoft.com/office/powerpoint/2010/main" val="10477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lnSpc>
                <a:spcPct val="85000"/>
              </a:lnSpc>
              <a:defRPr/>
            </a:pPr>
            <a:r>
              <a:rPr lang="en-US" dirty="0">
                <a:cs typeface="+mj-cs"/>
              </a:rPr>
              <a:t>Introduction</a:t>
            </a:r>
          </a:p>
        </p:txBody>
      </p:sp>
      <p:sp>
        <p:nvSpPr>
          <p:cNvPr id="7171" name="Rectangle 3"/>
          <p:cNvSpPr>
            <a:spLocks noGrp="1" noChangeArrowheads="1"/>
          </p:cNvSpPr>
          <p:nvPr>
            <p:ph idx="1"/>
          </p:nvPr>
        </p:nvSpPr>
        <p:spPr/>
        <p:txBody>
          <a:bodyPr rIns="228600"/>
          <a:lstStyle/>
          <a:p>
            <a:pPr eaLnBrk="1" hangingPunct="1">
              <a:spcBef>
                <a:spcPct val="35000"/>
              </a:spcBef>
            </a:pPr>
            <a:r>
              <a:rPr lang="en-US" altLang="en-US" dirty="0"/>
              <a:t>Patients who need EMS assistance generally have experienced a medical emergency, a trauma emergency, or both.</a:t>
            </a:r>
          </a:p>
          <a:p>
            <a:pPr lvl="1" eaLnBrk="1" hangingPunct="1">
              <a:spcBef>
                <a:spcPct val="35000"/>
              </a:spcBef>
            </a:pPr>
            <a:r>
              <a:rPr lang="en-US" altLang="en-US" dirty="0"/>
              <a:t>Trauma emergencies involve injuries resulting from physical forces applied to the body.</a:t>
            </a:r>
          </a:p>
          <a:p>
            <a:pPr lvl="1" eaLnBrk="1" hangingPunct="1">
              <a:spcBef>
                <a:spcPct val="35000"/>
              </a:spcBef>
            </a:pPr>
            <a:r>
              <a:rPr lang="en-US" altLang="en-US" dirty="0"/>
              <a:t>Medical emergencies involve illnesses or conditions caused by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defRPr/>
            </a:pPr>
            <a:r>
              <a:rPr lang="en-US" dirty="0"/>
              <a:t>Global Health Issues </a:t>
            </a:r>
            <a:r>
              <a:rPr lang="en-US" sz="2000" b="0" dirty="0"/>
              <a:t>(3 of 3) </a:t>
            </a:r>
            <a:endParaRPr lang="en-US" sz="2000" b="0" dirty="0">
              <a:cs typeface="+mj-cs"/>
            </a:endParaRPr>
          </a:p>
        </p:txBody>
      </p:sp>
      <p:sp>
        <p:nvSpPr>
          <p:cNvPr id="58371" name="Content Placeholder 2"/>
          <p:cNvSpPr>
            <a:spLocks noGrp="1"/>
          </p:cNvSpPr>
          <p:nvPr>
            <p:ph idx="1"/>
          </p:nvPr>
        </p:nvSpPr>
        <p:spPr/>
        <p:txBody>
          <a:bodyPr rIns="228600"/>
          <a:lstStyle/>
          <a:p>
            <a:r>
              <a:rPr lang="en-US" altLang="en-US" dirty="0"/>
              <a:t>Ebola</a:t>
            </a:r>
          </a:p>
          <a:p>
            <a:pPr lvl="1"/>
            <a:r>
              <a:rPr lang="en-US" altLang="en-US" dirty="0"/>
              <a:t>2014 outbreak of the Ebola virus in West Africa</a:t>
            </a:r>
          </a:p>
          <a:p>
            <a:pPr lvl="1"/>
            <a:r>
              <a:rPr lang="en-US" altLang="en-US" dirty="0"/>
              <a:t>Incubation period: 6 to 12 days after exposure</a:t>
            </a:r>
          </a:p>
          <a:p>
            <a:pPr lvl="1"/>
            <a:r>
              <a:rPr lang="en-US" altLang="en-US" dirty="0"/>
              <a:t>Symptoms may not appear for as long as 21 days after infection. </a:t>
            </a:r>
          </a:p>
          <a:p>
            <a:pPr lvl="1"/>
            <a:r>
              <a:rPr lang="en-US" altLang="en-US" dirty="0"/>
              <a:t>Fatality rate can be as high as 70% if treatment in an ICU is not initiated promptly.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defRPr/>
            </a:pPr>
            <a:r>
              <a:rPr lang="en-US" dirty="0"/>
              <a:t>Travel Medicine </a:t>
            </a:r>
            <a:r>
              <a:rPr lang="en-US" sz="2000" b="0" dirty="0"/>
              <a:t>(1 of 2) </a:t>
            </a:r>
            <a:endParaRPr lang="en-US" sz="2000" b="0" dirty="0">
              <a:cs typeface="+mj-cs"/>
            </a:endParaRPr>
          </a:p>
        </p:txBody>
      </p:sp>
      <p:sp>
        <p:nvSpPr>
          <p:cNvPr id="59395" name="Content Placeholder 2"/>
          <p:cNvSpPr>
            <a:spLocks noGrp="1"/>
          </p:cNvSpPr>
          <p:nvPr>
            <p:ph idx="1"/>
          </p:nvPr>
        </p:nvSpPr>
        <p:spPr/>
        <p:txBody>
          <a:bodyPr rIns="228600"/>
          <a:lstStyle/>
          <a:p>
            <a:r>
              <a:rPr lang="en-US" altLang="en-US" dirty="0"/>
              <a:t>Be aware of travel-acquired infections when assessing a patient who was recently outside of the United States. </a:t>
            </a:r>
          </a:p>
          <a:p>
            <a:r>
              <a:rPr lang="en-US" altLang="en-US" dirty="0"/>
              <a:t>Patients can present with a variety of symptoms. </a:t>
            </a:r>
          </a:p>
          <a:p>
            <a:r>
              <a:rPr lang="en-US" altLang="en-US" dirty="0"/>
              <a:t>When you encounter an ill patient with a recent travel history, place a mask on the patient and gather as much information as possible.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lnSpc>
                <a:spcPct val="85000"/>
              </a:lnSpc>
              <a:defRPr/>
            </a:pPr>
            <a:r>
              <a:rPr lang="en-US" dirty="0"/>
              <a:t>Travel Medicine </a:t>
            </a:r>
            <a:r>
              <a:rPr lang="en-US" sz="2000" b="0" dirty="0"/>
              <a:t>(2 of 2) </a:t>
            </a:r>
            <a:endParaRPr lang="en-US" sz="2000" b="0" dirty="0">
              <a:cs typeface="+mj-cs"/>
            </a:endParaRPr>
          </a:p>
        </p:txBody>
      </p:sp>
      <p:sp>
        <p:nvSpPr>
          <p:cNvPr id="60419" name="Content Placeholder 2"/>
          <p:cNvSpPr>
            <a:spLocks noGrp="1"/>
          </p:cNvSpPr>
          <p:nvPr>
            <p:ph idx="1"/>
          </p:nvPr>
        </p:nvSpPr>
        <p:spPr/>
        <p:txBody>
          <a:bodyPr rIns="228600"/>
          <a:lstStyle/>
          <a:p>
            <a:r>
              <a:rPr lang="en-US" altLang="en-US" dirty="0"/>
              <a:t>Important questions to ask include: </a:t>
            </a:r>
          </a:p>
          <a:p>
            <a:pPr lvl="1"/>
            <a:r>
              <a:rPr lang="en-US" altLang="en-US" dirty="0"/>
              <a:t>Where did you recently travel?</a:t>
            </a:r>
          </a:p>
          <a:p>
            <a:pPr lvl="1"/>
            <a:r>
              <a:rPr lang="en-US" altLang="en-US" dirty="0"/>
              <a:t>Did you receive any vaccinations before your trip?</a:t>
            </a:r>
          </a:p>
          <a:p>
            <a:pPr lvl="1"/>
            <a:r>
              <a:rPr lang="en-US" altLang="en-US" dirty="0"/>
              <a:t>Were you exposed to any infectious diseases?</a:t>
            </a:r>
          </a:p>
          <a:p>
            <a:pPr lvl="1"/>
            <a:r>
              <a:rPr lang="en-US" altLang="en-US" dirty="0"/>
              <a:t>Is there anyone else in your travel party who is sick?</a:t>
            </a:r>
          </a:p>
          <a:p>
            <a:pPr lvl="1"/>
            <a:r>
              <a:rPr lang="en-US" altLang="en-US" dirty="0"/>
              <a:t>What types of foods did you eat?</a:t>
            </a:r>
          </a:p>
          <a:p>
            <a:pPr lvl="1"/>
            <a:r>
              <a:rPr lang="en-US" altLang="en-US" dirty="0"/>
              <a:t>What was your source of drinking water?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lnSpc>
                <a:spcPct val="85000"/>
              </a:lnSpc>
              <a:defRPr/>
            </a:pPr>
            <a:r>
              <a:rPr lang="en-US" dirty="0">
                <a:cs typeface="+mj-cs"/>
              </a:rPr>
              <a:t>Conclusion</a:t>
            </a:r>
          </a:p>
        </p:txBody>
      </p:sp>
      <p:sp>
        <p:nvSpPr>
          <p:cNvPr id="61443" name="Content Placeholder 2"/>
          <p:cNvSpPr>
            <a:spLocks noGrp="1"/>
          </p:cNvSpPr>
          <p:nvPr>
            <p:ph idx="1"/>
          </p:nvPr>
        </p:nvSpPr>
        <p:spPr/>
        <p:txBody>
          <a:bodyPr rIns="228600"/>
          <a:lstStyle/>
          <a:p>
            <a:r>
              <a:rPr lang="en-US" altLang="en-US" dirty="0"/>
              <a:t>Assessment and treatment of medical patients can be challenging and interesting because of the nature of medical conditions. </a:t>
            </a:r>
          </a:p>
          <a:p>
            <a:pPr lvl="1"/>
            <a:r>
              <a:rPr lang="en-US" altLang="en-US" dirty="0"/>
              <a:t>The condition of a medical patient may not be as apparent as in a trauma patient and treatment may not be as straightforward. </a:t>
            </a:r>
          </a:p>
          <a:p>
            <a:pPr lvl="1"/>
            <a:r>
              <a:rPr lang="en-US" altLang="en-US" dirty="0"/>
              <a:t>Patients sometimes have more than one isolated problem.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62468"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A seizure patient is having what kind of medical emergency?</a:t>
            </a:r>
          </a:p>
          <a:p>
            <a:pPr marL="1016000" lvl="1" indent="-444500">
              <a:buFontTx/>
              <a:buAutoNum type="alphaUcPeriod"/>
            </a:pPr>
            <a:r>
              <a:rPr lang="en-US" altLang="en-US" dirty="0"/>
              <a:t>Respiratory</a:t>
            </a:r>
          </a:p>
          <a:p>
            <a:pPr marL="1016000" lvl="1" indent="-444500">
              <a:buFontTx/>
              <a:buAutoNum type="alphaUcPeriod"/>
            </a:pPr>
            <a:r>
              <a:rPr lang="en-US" altLang="en-US" dirty="0"/>
              <a:t>Cardiovascular</a:t>
            </a:r>
          </a:p>
          <a:p>
            <a:pPr marL="1016000" lvl="1" indent="-444500">
              <a:buFontTx/>
              <a:buAutoNum type="alphaUcPeriod"/>
            </a:pPr>
            <a:r>
              <a:rPr lang="en-US" altLang="en-US" dirty="0"/>
              <a:t>Neurologic</a:t>
            </a:r>
          </a:p>
          <a:p>
            <a:pPr marL="1016000" lvl="1" indent="-444500">
              <a:buFontTx/>
              <a:buAutoNum type="alphaUcPeriod"/>
            </a:pPr>
            <a:r>
              <a:rPr lang="en-US" altLang="en-US" dirty="0"/>
              <a:t>Immunologic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63492"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Neurologic emergencies involve the brain and may be caused by a seizure, stroke, or fainting (syncope).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64516"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A seizure patient is having what kind of medical emergency?</a:t>
            </a:r>
          </a:p>
          <a:p>
            <a:pPr marL="1016000" lvl="1" indent="-444500">
              <a:buFontTx/>
              <a:buAutoNum type="alphaUcPeriod"/>
            </a:pPr>
            <a:r>
              <a:rPr lang="en-US" altLang="en-US" dirty="0"/>
              <a:t>Respiratory</a:t>
            </a:r>
            <a:br>
              <a:rPr lang="en-US" altLang="en-US" dirty="0"/>
            </a:br>
            <a:r>
              <a:rPr lang="en-US" altLang="en-US" b="1" dirty="0"/>
              <a:t>Rationale: </a:t>
            </a:r>
            <a:r>
              <a:rPr lang="en-US" altLang="en-US" dirty="0">
                <a:solidFill>
                  <a:srgbClr val="F37021"/>
                </a:solidFill>
              </a:rPr>
              <a:t>Respiratory emergencies include asthma, emphysema, and chronic bronchitis.</a:t>
            </a:r>
          </a:p>
          <a:p>
            <a:pPr marL="1016000" lvl="1" indent="-444500">
              <a:buFontTx/>
              <a:buAutoNum type="alphaUcPeriod"/>
            </a:pPr>
            <a:r>
              <a:rPr lang="en-US" altLang="en-US" dirty="0"/>
              <a:t>Cardiovascular</a:t>
            </a:r>
            <a:br>
              <a:rPr lang="en-US" altLang="en-US" dirty="0"/>
            </a:br>
            <a:r>
              <a:rPr lang="en-US" altLang="en-US" b="1" dirty="0"/>
              <a:t>Rationale: </a:t>
            </a:r>
            <a:r>
              <a:rPr lang="en-US" altLang="en-US" dirty="0">
                <a:solidFill>
                  <a:srgbClr val="F37021"/>
                </a:solidFill>
              </a:rPr>
              <a:t>Cardiovascular emergencies include heart attack and congestive heart failure.</a:t>
            </a:r>
          </a:p>
          <a:p>
            <a:pPr marL="1016000" lvl="1" indent="-444500">
              <a:buFontTx/>
              <a:buAutoNum type="alphaUcPeriod" startAt="3"/>
            </a:pPr>
            <a:r>
              <a:rPr lang="en-US" altLang="en-US" dirty="0"/>
              <a:t>Neurologic</a:t>
            </a:r>
            <a:br>
              <a:rPr lang="en-US" altLang="en-US" dirty="0"/>
            </a:br>
            <a:r>
              <a:rPr lang="en-US" altLang="en-US" b="1" dirty="0"/>
              <a:t>Rationale:</a:t>
            </a:r>
            <a:r>
              <a:rPr lang="en-US" altLang="en-US" dirty="0"/>
              <a:t> </a:t>
            </a:r>
            <a:r>
              <a:rPr lang="en-US" altLang="en-US" dirty="0">
                <a:solidFill>
                  <a:srgbClr val="F37021"/>
                </a:solidFill>
              </a:rPr>
              <a:t>Correct answer</a:t>
            </a:r>
          </a:p>
          <a:p>
            <a:pPr marL="1016000" lvl="1" indent="-444500">
              <a:buFontTx/>
              <a:buAutoNum type="alphaUcPeriod" startAt="3"/>
            </a:pPr>
            <a:r>
              <a:rPr lang="en-US" altLang="en-US" dirty="0"/>
              <a:t>Immunologic</a:t>
            </a:r>
            <a:br>
              <a:rPr lang="en-US" altLang="en-US" dirty="0"/>
            </a:br>
            <a:r>
              <a:rPr lang="en-US" altLang="en-US" b="1" dirty="0"/>
              <a:t>Rationale: </a:t>
            </a:r>
            <a:r>
              <a:rPr lang="en-US" altLang="en-US" dirty="0">
                <a:solidFill>
                  <a:srgbClr val="F37021"/>
                </a:solidFill>
              </a:rPr>
              <a:t>Allergic reactions are a type of immunologic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66564"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If an injury distracts an EMT from assessing a more serious underlying illness,</a:t>
            </a:r>
            <a:r>
              <a:rPr lang="en-US" altLang="en-US" b="1" dirty="0"/>
              <a:t> </a:t>
            </a:r>
            <a:r>
              <a:rPr lang="en-US" altLang="en-US" dirty="0"/>
              <a:t>the EMT has suffered from:</a:t>
            </a:r>
          </a:p>
          <a:p>
            <a:pPr marL="1016000" lvl="1" indent="-444500">
              <a:buFontTx/>
              <a:buAutoNum type="alphaUcPeriod"/>
            </a:pPr>
            <a:r>
              <a:rPr lang="en-US" altLang="en-US" dirty="0"/>
              <a:t>tunnel vision.</a:t>
            </a:r>
          </a:p>
          <a:p>
            <a:pPr marL="1016000" lvl="1" indent="-444500">
              <a:buFontTx/>
              <a:buAutoNum type="alphaUcPeriod"/>
            </a:pPr>
            <a:r>
              <a:rPr lang="en-US" altLang="en-US" dirty="0"/>
              <a:t>index of suspicion.</a:t>
            </a:r>
          </a:p>
          <a:p>
            <a:pPr marL="1016000" lvl="1" indent="-444500">
              <a:buFontTx/>
              <a:buAutoNum type="alphaUcPeriod"/>
            </a:pPr>
            <a:r>
              <a:rPr lang="en-US" altLang="en-US" dirty="0"/>
              <a:t>virulence.</a:t>
            </a:r>
          </a:p>
          <a:p>
            <a:pPr marL="1016000" lvl="1" indent="-444500">
              <a:buFontTx/>
              <a:buAutoNum type="alphaUcPeriod"/>
            </a:pPr>
            <a:r>
              <a:rPr lang="en-US" altLang="en-US" dirty="0"/>
              <a:t>a trauma emergency.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67588"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As an EMT, you should use the dispatch information to guide your initial response, but do not get locked into a preconceived idea of the patient</a:t>
            </a:r>
            <a:r>
              <a:rPr lang="ja-JP" altLang="en-US" dirty="0"/>
              <a:t>’</a:t>
            </a:r>
            <a:r>
              <a:rPr lang="en-US" altLang="ja-JP" dirty="0"/>
              <a:t>s condition strictly from what the dispatcher tells you. Tunnel vision occurs when you become focused on one aspect of the patient</a:t>
            </a:r>
            <a:r>
              <a:rPr lang="ja-JP" altLang="en-US" dirty="0"/>
              <a:t>’</a:t>
            </a:r>
            <a:r>
              <a:rPr lang="en-US" altLang="ja-JP" dirty="0"/>
              <a:t>s condition and exclude all others, which may cause you to miss an important injury or illness.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68612"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If an injury distracts an EMT from assessing a more serious underlying illness, the EMT has suffered from:</a:t>
            </a:r>
          </a:p>
          <a:p>
            <a:pPr marL="1016000" lvl="1" indent="-444500">
              <a:buFontTx/>
              <a:buAutoNum type="alphaUcPeriod"/>
            </a:pPr>
            <a:r>
              <a:rPr lang="en-US" altLang="en-US" dirty="0"/>
              <a:t>tunnel vision.</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index of suspicion.</a:t>
            </a:r>
            <a:br>
              <a:rPr lang="en-US" altLang="en-US" dirty="0"/>
            </a:br>
            <a:r>
              <a:rPr lang="en-US" altLang="en-US" b="1" dirty="0"/>
              <a:t>Rationale: </a:t>
            </a:r>
            <a:r>
              <a:rPr lang="en-US" altLang="en-US" dirty="0">
                <a:solidFill>
                  <a:srgbClr val="F37021"/>
                </a:solidFill>
              </a:rPr>
              <a:t>The index of suspicion is your awareness and concern for potentially serious underlying and unseen injuries or illness.</a:t>
            </a:r>
          </a:p>
          <a:p>
            <a:pPr marL="1016000" lvl="1" indent="-444500">
              <a:buFontTx/>
              <a:buAutoNum type="alphaUcPeriod" startAt="3"/>
            </a:pPr>
            <a:r>
              <a:rPr lang="en-US" altLang="en-US" dirty="0"/>
              <a:t>virulence.</a:t>
            </a:r>
            <a:br>
              <a:rPr lang="en-US" altLang="en-US" dirty="0"/>
            </a:br>
            <a:r>
              <a:rPr lang="en-US" altLang="en-US" b="1" dirty="0"/>
              <a:t>Rationale: </a:t>
            </a:r>
            <a:r>
              <a:rPr lang="en-US" altLang="en-US" dirty="0">
                <a:solidFill>
                  <a:srgbClr val="F37021"/>
                </a:solidFill>
              </a:rPr>
              <a:t>Virulence is the strength or ability of a pathogen to produce disease.</a:t>
            </a:r>
          </a:p>
          <a:p>
            <a:pPr marL="1016000" lvl="1" indent="-444500">
              <a:buFontTx/>
              <a:buAutoNum type="alphaUcPeriod" startAt="3"/>
            </a:pPr>
            <a:r>
              <a:rPr lang="en-US" altLang="en-US" dirty="0"/>
              <a:t>a trauma emergency.</a:t>
            </a:r>
            <a:br>
              <a:rPr lang="en-US" altLang="en-US" dirty="0"/>
            </a:br>
            <a:r>
              <a:rPr lang="en-US" altLang="en-US" b="1" dirty="0"/>
              <a:t>Rationale: </a:t>
            </a:r>
            <a:r>
              <a:rPr lang="en-US" altLang="en-US" dirty="0">
                <a:solidFill>
                  <a:srgbClr val="F37021"/>
                </a:solidFill>
              </a:rPr>
              <a:t>Trauma emergencies involve injuries resulting from physical forces applied to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a:lnSpc>
                <a:spcPct val="85000"/>
              </a:lnSpc>
              <a:defRPr/>
            </a:pPr>
            <a:r>
              <a:rPr lang="en-US" dirty="0">
                <a:cs typeface="+mj-cs"/>
              </a:rPr>
              <a:t>Types of Medical Emergencies </a:t>
            </a:r>
            <a:r>
              <a:rPr lang="en-US" sz="2000" b="0" dirty="0">
                <a:cs typeface="+mj-cs"/>
              </a:rPr>
              <a:t>(1 of 4)</a:t>
            </a:r>
          </a:p>
        </p:txBody>
      </p:sp>
      <p:sp>
        <p:nvSpPr>
          <p:cNvPr id="8195" name="Rectangle 1027"/>
          <p:cNvSpPr>
            <a:spLocks noGrp="1" noChangeArrowheads="1"/>
          </p:cNvSpPr>
          <p:nvPr>
            <p:ph idx="1"/>
          </p:nvPr>
        </p:nvSpPr>
        <p:spPr/>
        <p:txBody>
          <a:bodyPr rIns="228600"/>
          <a:lstStyle/>
          <a:p>
            <a:pPr>
              <a:spcBef>
                <a:spcPct val="35000"/>
              </a:spcBef>
            </a:pPr>
            <a:r>
              <a:rPr lang="en-US" altLang="en-US" dirty="0"/>
              <a:t>Respiratory emergencies: patients have trouble breathing or the amount of oxygen supplied to the tissues is inadequate</a:t>
            </a:r>
          </a:p>
          <a:p>
            <a:pPr>
              <a:spcBef>
                <a:spcPct val="35000"/>
              </a:spcBef>
            </a:pPr>
            <a:r>
              <a:rPr lang="en-US" altLang="en-US" dirty="0"/>
              <a:t>Cardiovascular emergencies: caused by conditions affecting the circulatory system</a:t>
            </a:r>
          </a:p>
          <a:p>
            <a:pPr>
              <a:spcBef>
                <a:spcPct val="35000"/>
              </a:spcBef>
            </a:pPr>
            <a:r>
              <a:rPr lang="en-US" altLang="en-US" dirty="0"/>
              <a:t>Neurologic emergencies: involve the brain</a:t>
            </a:r>
          </a:p>
          <a:p>
            <a:pPr>
              <a:spcBef>
                <a:spcPct val="35000"/>
              </a:spcBef>
            </a:pPr>
            <a:r>
              <a:rPr lang="en-US" altLang="en-US" dirty="0"/>
              <a:t>Gastrointestinal conditions: appendicitis, diverticulitis, pancreatitis, and many others</a:t>
            </a:r>
          </a:p>
          <a:p>
            <a:pPr>
              <a:spcBef>
                <a:spcPct val="35000"/>
              </a:spcBef>
            </a:pPr>
            <a:endParaRPr lang="en-US" altLang="en-US" dirty="0">
              <a:solidFill>
                <a:srgbClr val="FF0000"/>
              </a:solidFill>
            </a:endParaRP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0660"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If a </a:t>
            </a:r>
            <a:r>
              <a:rPr lang="ja-JP" altLang="en-US" dirty="0"/>
              <a:t>“</a:t>
            </a:r>
            <a:r>
              <a:rPr lang="en-US" altLang="ja-JP" dirty="0"/>
              <a:t>frequent flier</a:t>
            </a:r>
            <a:r>
              <a:rPr lang="ja-JP" altLang="en-US" dirty="0"/>
              <a:t>”</a:t>
            </a:r>
            <a:r>
              <a:rPr lang="en-US" altLang="ja-JP" dirty="0"/>
              <a:t> calls 9-1-1 because of a suspected head injury, you should NEVER:</a:t>
            </a:r>
          </a:p>
          <a:p>
            <a:pPr marL="1016000" lvl="1" indent="-444500">
              <a:spcBef>
                <a:spcPct val="35000"/>
              </a:spcBef>
              <a:buFontTx/>
              <a:buAutoNum type="alphaUcPeriod"/>
            </a:pPr>
            <a:r>
              <a:rPr lang="en-US" altLang="en-US" dirty="0"/>
              <a:t>take the call seriously; don</a:t>
            </a:r>
            <a:r>
              <a:rPr lang="ja-JP" altLang="en-US" dirty="0"/>
              <a:t>’</a:t>
            </a:r>
            <a:r>
              <a:rPr lang="en-US" altLang="ja-JP" dirty="0"/>
              <a:t>t waste your time or resources on such a caller.</a:t>
            </a:r>
          </a:p>
          <a:p>
            <a:pPr marL="1016000" lvl="1" indent="-444500">
              <a:spcBef>
                <a:spcPct val="35000"/>
              </a:spcBef>
              <a:buFontTx/>
              <a:buAutoNum type="alphaUcPeriod"/>
            </a:pPr>
            <a:r>
              <a:rPr lang="en-US" altLang="en-US" dirty="0"/>
              <a:t>perform a primary assessment; he called for a head injury last week, and it wasn</a:t>
            </a:r>
            <a:r>
              <a:rPr lang="ja-JP" altLang="en-US" dirty="0"/>
              <a:t>’</a:t>
            </a:r>
            <a:r>
              <a:rPr lang="en-US" altLang="ja-JP" dirty="0"/>
              <a:t>t serious.</a:t>
            </a:r>
          </a:p>
          <a:p>
            <a:pPr marL="1016000" lvl="1" indent="-444500">
              <a:spcBef>
                <a:spcPct val="35000"/>
              </a:spcBef>
              <a:buFontTx/>
              <a:buAutoNum type="alphaUcPeriod"/>
            </a:pPr>
            <a:r>
              <a:rPr lang="en-US" altLang="en-US" dirty="0"/>
              <a:t>assume you know what the problem is; every case is different, and you don</a:t>
            </a:r>
            <a:r>
              <a:rPr lang="ja-JP" altLang="en-US" dirty="0"/>
              <a:t>’</a:t>
            </a:r>
            <a:r>
              <a:rPr lang="en-US" altLang="ja-JP" dirty="0"/>
              <a:t>t want to miss a potentially serious problem.</a:t>
            </a:r>
          </a:p>
          <a:p>
            <a:pPr marL="1016000" lvl="1" indent="-444500">
              <a:spcBef>
                <a:spcPct val="35000"/>
              </a:spcBef>
              <a:buFontTx/>
              <a:buAutoNum type="alphaUcPeriod"/>
            </a:pPr>
            <a:r>
              <a:rPr lang="en-US" altLang="en-US" dirty="0"/>
              <a:t>treat the patient with respect; he is probably lying.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1684"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You are obligated as a medical professional to refrain from labeling patients and displaying personal biases. Never assume that you know what the problem is, even when you are treating patients who frequently call for EMS. This attitude could result in missing a serious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72708" name="Rectangle 3"/>
          <p:cNvSpPr>
            <a:spLocks noGrp="1" noChangeArrowheads="1"/>
          </p:cNvSpPr>
          <p:nvPr>
            <p:ph idx="1"/>
          </p:nvPr>
        </p:nvSpPr>
        <p:spPr>
          <a:xfrm>
            <a:off x="925830" y="1490870"/>
            <a:ext cx="10287000" cy="5071295"/>
          </a:xfrm>
        </p:spPr>
        <p:txBody>
          <a:bodyPr rIns="228600"/>
          <a:lstStyle/>
          <a:p>
            <a:pPr marL="457200" indent="-457200">
              <a:spcBef>
                <a:spcPct val="35000"/>
              </a:spcBef>
              <a:buFontTx/>
              <a:buAutoNum type="arabicPeriod" startAt="3"/>
            </a:pPr>
            <a:r>
              <a:rPr lang="en-US" altLang="en-US" dirty="0"/>
              <a:t>If a </a:t>
            </a:r>
            <a:r>
              <a:rPr lang="ja-JP" altLang="en-US" dirty="0"/>
              <a:t>“</a:t>
            </a:r>
            <a:r>
              <a:rPr lang="en-US" altLang="ja-JP" dirty="0"/>
              <a:t>frequent flier</a:t>
            </a:r>
            <a:r>
              <a:rPr lang="ja-JP" altLang="en-US" dirty="0"/>
              <a:t>”</a:t>
            </a:r>
            <a:r>
              <a:rPr lang="en-US" altLang="ja-JP" dirty="0"/>
              <a:t> calls 9-1-1 because of a suspected head injury, you should NEVER:</a:t>
            </a:r>
          </a:p>
          <a:p>
            <a:pPr marL="1016000" lvl="1" indent="-444500">
              <a:spcBef>
                <a:spcPts val="640"/>
              </a:spcBef>
              <a:buFontTx/>
              <a:buAutoNum type="alphaUcPeriod"/>
            </a:pPr>
            <a:r>
              <a:rPr lang="en-US" altLang="en-US" dirty="0"/>
              <a:t>take the call seriously; don</a:t>
            </a:r>
            <a:r>
              <a:rPr lang="ja-JP" altLang="en-US" dirty="0"/>
              <a:t>’</a:t>
            </a:r>
            <a:r>
              <a:rPr lang="en-US" altLang="ja-JP" dirty="0"/>
              <a:t>t waste your time or resources on such a caller.</a:t>
            </a:r>
            <a:br>
              <a:rPr lang="en-US" altLang="ja-JP" dirty="0"/>
            </a:br>
            <a:r>
              <a:rPr lang="en-US" altLang="ja-JP" b="1" dirty="0"/>
              <a:t>Rationale: </a:t>
            </a:r>
            <a:r>
              <a:rPr lang="en-US" altLang="ja-JP" dirty="0">
                <a:solidFill>
                  <a:srgbClr val="F37021"/>
                </a:solidFill>
              </a:rPr>
              <a:t>Never assume you know the patient</a:t>
            </a:r>
            <a:r>
              <a:rPr lang="ja-JP" altLang="en-US" dirty="0">
                <a:solidFill>
                  <a:srgbClr val="F37021"/>
                </a:solidFill>
              </a:rPr>
              <a:t>’</a:t>
            </a:r>
            <a:r>
              <a:rPr lang="en-US" altLang="ja-JP" dirty="0">
                <a:solidFill>
                  <a:srgbClr val="F37021"/>
                </a:solidFill>
              </a:rPr>
              <a:t>s problem before you arrive; you should treat every patient equally.</a:t>
            </a:r>
          </a:p>
          <a:p>
            <a:pPr marL="1016000" lvl="1" indent="-444500">
              <a:spcBef>
                <a:spcPts val="640"/>
              </a:spcBef>
              <a:buFontTx/>
              <a:buAutoNum type="alphaUcPeriod"/>
            </a:pPr>
            <a:r>
              <a:rPr lang="en-US" altLang="en-US" dirty="0"/>
              <a:t>perform a primary assessment; he called for a head injury last week, and it wasn</a:t>
            </a:r>
            <a:r>
              <a:rPr lang="ja-JP" altLang="en-US" dirty="0"/>
              <a:t>’</a:t>
            </a:r>
            <a:r>
              <a:rPr lang="en-US" altLang="ja-JP" dirty="0"/>
              <a:t>t serious.</a:t>
            </a:r>
            <a:br>
              <a:rPr lang="en-US" altLang="ja-JP" dirty="0"/>
            </a:br>
            <a:r>
              <a:rPr lang="en-US" altLang="ja-JP" b="1" dirty="0"/>
              <a:t>Rationale: </a:t>
            </a:r>
            <a:r>
              <a:rPr lang="en-US" altLang="ja-JP" dirty="0">
                <a:solidFill>
                  <a:srgbClr val="F37021"/>
                </a:solidFill>
              </a:rPr>
              <a:t>You should perform a primary assessment on every patient.</a:t>
            </a:r>
          </a:p>
          <a:p>
            <a:pPr marL="1016000" lvl="1" indent="-444500">
              <a:spcBef>
                <a:spcPts val="640"/>
              </a:spcBef>
              <a:buFontTx/>
              <a:buAutoNum type="alphaUcPeriod" startAt="3"/>
            </a:pPr>
            <a:r>
              <a:rPr lang="en-US" altLang="en-US" dirty="0"/>
              <a:t>assume you know what the problem is; every case is different, and you don</a:t>
            </a:r>
            <a:r>
              <a:rPr lang="ja-JP" altLang="en-US"/>
              <a:t>’</a:t>
            </a:r>
            <a:r>
              <a:rPr lang="en-US" altLang="ja-JP" dirty="0"/>
              <a:t>t want to miss a potentially serious problem.</a:t>
            </a:r>
            <a:br>
              <a:rPr lang="en-US" altLang="ja-JP" dirty="0"/>
            </a:br>
            <a:r>
              <a:rPr lang="en-US" altLang="ja-JP" b="1" dirty="0"/>
              <a:t>Rationale: </a:t>
            </a:r>
            <a:r>
              <a:rPr lang="en-US" altLang="ja-JP" dirty="0">
                <a:solidFill>
                  <a:srgbClr val="F37021"/>
                </a:solidFill>
              </a:rPr>
              <a:t>Correct answer</a:t>
            </a:r>
          </a:p>
          <a:p>
            <a:pPr marL="1016000" lvl="1" indent="-444500">
              <a:spcBef>
                <a:spcPts val="640"/>
              </a:spcBef>
              <a:buFontTx/>
              <a:buAutoNum type="alphaUcPeriod" startAt="3"/>
            </a:pPr>
            <a:r>
              <a:rPr lang="en-US" altLang="en-US" dirty="0"/>
              <a:t>treat the patient with respect; he is probably lying.</a:t>
            </a:r>
            <a:br>
              <a:rPr lang="en-US" altLang="en-US" dirty="0"/>
            </a:br>
            <a:r>
              <a:rPr lang="en-US" altLang="en-US" b="1" dirty="0"/>
              <a:t>Rationale: </a:t>
            </a:r>
            <a:r>
              <a:rPr lang="en-US" altLang="en-US" dirty="0">
                <a:solidFill>
                  <a:srgbClr val="F37021"/>
                </a:solidFill>
              </a:rPr>
              <a:t>It is important that you maintain a professional, calm, nonjudgmental demeanor at all times.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4756"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If your medical patient is not in critical condition, how long should you spend on scene?</a:t>
            </a:r>
          </a:p>
          <a:p>
            <a:pPr marL="1016000" lvl="1" indent="-444500">
              <a:buFontTx/>
              <a:buAutoNum type="alphaUcPeriod"/>
            </a:pPr>
            <a:r>
              <a:rPr lang="en-US" altLang="en-US" dirty="0"/>
              <a:t>10 minutes or less</a:t>
            </a:r>
          </a:p>
          <a:p>
            <a:pPr marL="1016000" lvl="1" indent="-444500">
              <a:buFontTx/>
              <a:buAutoNum type="alphaUcPeriod"/>
            </a:pPr>
            <a:r>
              <a:rPr lang="en-US" altLang="en-US" dirty="0"/>
              <a:t>30 minutes</a:t>
            </a:r>
          </a:p>
          <a:p>
            <a:pPr marL="1016000" lvl="1" indent="-444500">
              <a:buFontTx/>
              <a:buAutoNum type="alphaUcPeriod"/>
            </a:pPr>
            <a:r>
              <a:rPr lang="en-US" altLang="en-US" dirty="0"/>
              <a:t>2 hours</a:t>
            </a:r>
          </a:p>
          <a:p>
            <a:pPr marL="1016000" lvl="1" indent="-444500">
              <a:buFontTx/>
              <a:buAutoNum type="alphaUcPeriod"/>
            </a:pPr>
            <a:r>
              <a:rPr lang="en-US" altLang="en-US" dirty="0"/>
              <a:t>However long it takes to gather as much information as possible</a:t>
            </a:r>
          </a:p>
          <a:p>
            <a:pPr marL="1016000" lvl="1" indent="-444500">
              <a:buFontTx/>
              <a:buAutoNum type="alphaUcPeriod"/>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5780"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In many cases, the time on scene may be longer for medical patients than for trauma patients. If the patient is not in critical condition, you should gather as much information as possible from the scene so that you can transmit that information to the physician at the emergency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76804"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If your medical patient is not in critical condition, how long should you spend on scene?</a:t>
            </a:r>
          </a:p>
          <a:p>
            <a:pPr marL="1016000" lvl="1" indent="-444500">
              <a:buFontTx/>
              <a:buAutoNum type="alphaUcPeriod"/>
            </a:pPr>
            <a:r>
              <a:rPr lang="en-US" altLang="en-US" dirty="0"/>
              <a:t>10 minutes or less</a:t>
            </a:r>
            <a:br>
              <a:rPr lang="en-US" altLang="en-US" dirty="0"/>
            </a:br>
            <a:r>
              <a:rPr lang="en-US" altLang="en-US" b="1" dirty="0"/>
              <a:t>Rationale: </a:t>
            </a:r>
            <a:r>
              <a:rPr lang="en-US" altLang="en-US" dirty="0">
                <a:solidFill>
                  <a:srgbClr val="F37021"/>
                </a:solidFill>
              </a:rPr>
              <a:t>Critical patients always need rapid transport. The time on scene should be limited to 10 minutes or less.</a:t>
            </a:r>
          </a:p>
          <a:p>
            <a:pPr marL="1016000" lvl="1" indent="-444500">
              <a:buFontTx/>
              <a:buAutoNum type="alphaUcPeriod"/>
            </a:pPr>
            <a:r>
              <a:rPr lang="en-US" altLang="en-US" dirty="0"/>
              <a:t>30 minutes</a:t>
            </a:r>
            <a:br>
              <a:rPr lang="en-US" altLang="en-US" dirty="0"/>
            </a:br>
            <a:r>
              <a:rPr lang="en-US" altLang="en-US" b="1" dirty="0"/>
              <a:t>Rationale: </a:t>
            </a:r>
            <a:r>
              <a:rPr lang="en-US" altLang="en-US" dirty="0">
                <a:solidFill>
                  <a:srgbClr val="F37021"/>
                </a:solidFill>
              </a:rPr>
              <a:t>There is no set time limit for noncritical patients.</a:t>
            </a:r>
          </a:p>
          <a:p>
            <a:pPr marL="1016000" lvl="1" indent="-444500">
              <a:buFontTx/>
              <a:buAutoNum type="alphaUcPeriod" startAt="3"/>
            </a:pPr>
            <a:r>
              <a:rPr lang="en-US" altLang="en-US" dirty="0"/>
              <a:t>2 hours</a:t>
            </a:r>
            <a:br>
              <a:rPr lang="en-US" altLang="en-US" dirty="0"/>
            </a:br>
            <a:r>
              <a:rPr lang="en-US" altLang="en-US" b="1" dirty="0"/>
              <a:t>Rationale: </a:t>
            </a:r>
            <a:r>
              <a:rPr lang="en-US" altLang="en-US" dirty="0">
                <a:solidFill>
                  <a:srgbClr val="F37021"/>
                </a:solidFill>
              </a:rPr>
              <a:t>There is no set time limit for noncritical patients.</a:t>
            </a:r>
          </a:p>
          <a:p>
            <a:pPr marL="1016000" lvl="1" indent="-444500">
              <a:spcBef>
                <a:spcPct val="35000"/>
              </a:spcBef>
              <a:buFontTx/>
              <a:buAutoNum type="alphaUcPeriod" startAt="3"/>
            </a:pPr>
            <a:r>
              <a:rPr lang="en-US" altLang="en-US" dirty="0"/>
              <a:t>However long it takes to gather as much information as possible</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8852"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Your patient is having respiratory difficulty and is not responding to your treatment. What is the best method of transport?</a:t>
            </a:r>
          </a:p>
          <a:p>
            <a:pPr marL="1016000" lvl="1" indent="-444500">
              <a:spcBef>
                <a:spcPct val="35000"/>
              </a:spcBef>
              <a:buFontTx/>
              <a:buAutoNum type="alphaUcPeriod"/>
            </a:pPr>
            <a:r>
              <a:rPr lang="en-US" altLang="en-US" dirty="0"/>
              <a:t>Without lights and siren, to the closest hospital</a:t>
            </a:r>
          </a:p>
          <a:p>
            <a:pPr marL="1016000" lvl="1" indent="-444500">
              <a:spcBef>
                <a:spcPct val="35000"/>
              </a:spcBef>
              <a:buFontTx/>
              <a:buAutoNum type="alphaUcPeriod"/>
            </a:pPr>
            <a:r>
              <a:rPr lang="en-US" altLang="en-US" dirty="0"/>
              <a:t>With lights and siren, to the closest hospital </a:t>
            </a:r>
          </a:p>
          <a:p>
            <a:pPr marL="1016000" lvl="1" indent="-444500">
              <a:spcBef>
                <a:spcPct val="35000"/>
              </a:spcBef>
              <a:buFontTx/>
              <a:buAutoNum type="alphaUcPeriod"/>
            </a:pPr>
            <a:r>
              <a:rPr lang="en-US" altLang="en-US" dirty="0"/>
              <a:t>Air transport, to a special facility located 30 miles away</a:t>
            </a:r>
          </a:p>
          <a:p>
            <a:pPr marL="1016000" lvl="1" indent="-444500">
              <a:spcBef>
                <a:spcPct val="35000"/>
              </a:spcBef>
              <a:buFontTx/>
              <a:buAutoNum type="alphaUcPeriod"/>
            </a:pPr>
            <a:r>
              <a:rPr lang="en-US" altLang="en-US" dirty="0"/>
              <a:t>The patient does not need to be transported.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79876"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Patients with respiratory difficulty generally require high-priority transport, especially if they do not respond to your initial treatment. If a life-threatening condition exists, the transportation should include lights and siren. In this case, it is appropriate to select the closest hospital with an emergency department as your destination.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0900"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Your patient is having respiratory difficulty and is not responding to your treatment. What is the best method of transport?</a:t>
            </a:r>
          </a:p>
          <a:p>
            <a:pPr marL="1016000" lvl="1" indent="-444500">
              <a:spcBef>
                <a:spcPct val="35000"/>
              </a:spcBef>
              <a:buFontTx/>
              <a:buAutoNum type="alphaUcPeriod"/>
            </a:pPr>
            <a:r>
              <a:rPr lang="en-US" altLang="en-US" dirty="0"/>
              <a:t>Without lights and siren, to the closest hospital</a:t>
            </a:r>
            <a:br>
              <a:rPr lang="en-US" altLang="en-US" dirty="0"/>
            </a:br>
            <a:r>
              <a:rPr lang="en-US" altLang="en-US" b="1" dirty="0"/>
              <a:t>Rationale: </a:t>
            </a:r>
            <a:r>
              <a:rPr lang="en-US" altLang="en-US" dirty="0">
                <a:solidFill>
                  <a:srgbClr val="F37021"/>
                </a:solidFill>
              </a:rPr>
              <a:t>Respiratory difficulty is considered a high priority and requires lights and siren en route to the hospital.</a:t>
            </a:r>
          </a:p>
          <a:p>
            <a:pPr marL="1016000" lvl="1" indent="-444500">
              <a:spcBef>
                <a:spcPct val="35000"/>
              </a:spcBef>
              <a:buFontTx/>
              <a:buAutoNum type="alphaUcPeriod"/>
            </a:pPr>
            <a:r>
              <a:rPr lang="en-US" altLang="en-US" dirty="0"/>
              <a:t>With lights and siren, to the closest hospital</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Air transport, to a special facility located 30 miles away</a:t>
            </a:r>
            <a:br>
              <a:rPr lang="en-US" altLang="en-US" dirty="0"/>
            </a:br>
            <a:r>
              <a:rPr lang="en-US" altLang="en-US" b="1" dirty="0"/>
              <a:t>Rationale: </a:t>
            </a:r>
            <a:r>
              <a:rPr lang="en-US" altLang="en-US" dirty="0">
                <a:solidFill>
                  <a:srgbClr val="F37021"/>
                </a:solidFill>
              </a:rPr>
              <a:t>Respiratory difficulty does not require a special facility; the closest hospital with an ED should suffice.</a:t>
            </a:r>
          </a:p>
          <a:p>
            <a:pPr marL="1016000" lvl="1" indent="-444500">
              <a:buFontTx/>
              <a:buAutoNum type="alphaUcPeriod" startAt="3"/>
            </a:pPr>
            <a:r>
              <a:rPr lang="en-US" altLang="en-US" dirty="0"/>
              <a:t>The patient does not need to be transported.</a:t>
            </a:r>
            <a:br>
              <a:rPr lang="en-US" altLang="en-US" dirty="0"/>
            </a:br>
            <a:r>
              <a:rPr lang="en-US" altLang="en-US" b="1" dirty="0"/>
              <a:t>Rationale: </a:t>
            </a:r>
            <a:r>
              <a:rPr lang="en-US" altLang="en-US" dirty="0">
                <a:solidFill>
                  <a:srgbClr val="F37021"/>
                </a:solidFill>
              </a:rPr>
              <a:t>All high-priority patients should be rapidly transported.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2948"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When assessing a patient with an infectious disease, what is the first action you should perform?</a:t>
            </a:r>
          </a:p>
          <a:p>
            <a:pPr marL="1016000" lvl="1" indent="-444500">
              <a:spcBef>
                <a:spcPct val="35000"/>
              </a:spcBef>
              <a:buFontTx/>
              <a:buAutoNum type="alphaUcPeriod"/>
            </a:pPr>
            <a:r>
              <a:rPr lang="en-US" altLang="en-US" dirty="0"/>
              <a:t>Size up the scene and take standard precautions.</a:t>
            </a:r>
          </a:p>
          <a:p>
            <a:pPr marL="1016000" lvl="1" indent="-444500">
              <a:buFontTx/>
              <a:buAutoNum type="alphaUcPeriod"/>
            </a:pPr>
            <a:r>
              <a:rPr lang="en-US" altLang="en-US" dirty="0"/>
              <a:t>Obtain a SAMPLE history.</a:t>
            </a:r>
          </a:p>
          <a:p>
            <a:pPr marL="1016000" lvl="1" indent="-444500">
              <a:buFontTx/>
              <a:buAutoNum type="alphaUcPeriod"/>
            </a:pPr>
            <a:r>
              <a:rPr lang="en-US" altLang="en-US" dirty="0"/>
              <a:t>Hand the patient off to a paramedic.</a:t>
            </a:r>
          </a:p>
          <a:p>
            <a:pPr marL="1016000" lvl="1" indent="-444500">
              <a:buFontTx/>
              <a:buAutoNum type="alphaUcPeriod"/>
            </a:pPr>
            <a:r>
              <a:rPr lang="en-US" altLang="en-US" dirty="0"/>
              <a:t>Cover your mouth and nose with your hand.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p:txBody>
          <a:bodyPr/>
          <a:lstStyle/>
          <a:p>
            <a:pPr>
              <a:lnSpc>
                <a:spcPct val="85000"/>
              </a:lnSpc>
              <a:defRPr/>
            </a:pPr>
            <a:r>
              <a:rPr lang="en-US" dirty="0">
                <a:cs typeface="+mj-cs"/>
              </a:rPr>
              <a:t>Types of Medical Emergencies </a:t>
            </a:r>
            <a:r>
              <a:rPr lang="en-US" sz="2000" b="0" dirty="0">
                <a:cs typeface="+mj-cs"/>
              </a:rPr>
              <a:t>(2 of 4)</a:t>
            </a:r>
          </a:p>
        </p:txBody>
      </p:sp>
      <p:sp>
        <p:nvSpPr>
          <p:cNvPr id="9219" name="Rectangle 1027"/>
          <p:cNvSpPr>
            <a:spLocks noGrp="1" noChangeArrowheads="1"/>
          </p:cNvSpPr>
          <p:nvPr>
            <p:ph idx="1"/>
          </p:nvPr>
        </p:nvSpPr>
        <p:spPr/>
        <p:txBody>
          <a:bodyPr rIns="228600"/>
          <a:lstStyle/>
          <a:p>
            <a:pPr>
              <a:spcBef>
                <a:spcPct val="35000"/>
              </a:spcBef>
            </a:pPr>
            <a:r>
              <a:rPr lang="en-US" altLang="en-US" dirty="0"/>
              <a:t>Urologic emergency: kidney stones</a:t>
            </a:r>
          </a:p>
          <a:p>
            <a:pPr>
              <a:spcBef>
                <a:spcPct val="35000"/>
              </a:spcBef>
            </a:pPr>
            <a:r>
              <a:rPr lang="en-US" altLang="en-US" dirty="0"/>
              <a:t>Endocrine emergencies: most commonly caused by complications of diabetes mellitus</a:t>
            </a:r>
          </a:p>
          <a:p>
            <a:pPr>
              <a:spcBef>
                <a:spcPct val="35000"/>
              </a:spcBef>
            </a:pPr>
            <a:r>
              <a:rPr lang="en-US" altLang="en-US" dirty="0"/>
              <a:t>Hematologic emergencies: may be the result of sickle cell disease or blood-clotting disorders</a:t>
            </a:r>
          </a:p>
          <a:p>
            <a:pPr>
              <a:spcBef>
                <a:spcPct val="35000"/>
              </a:spcBef>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3972"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A</a:t>
            </a:r>
          </a:p>
          <a:p>
            <a:pPr marL="0" indent="0">
              <a:spcBef>
                <a:spcPct val="35000"/>
              </a:spcBef>
              <a:buFontTx/>
              <a:buNone/>
            </a:pPr>
            <a:r>
              <a:rPr lang="en-US" altLang="en-US" b="1" dirty="0"/>
              <a:t>Rationale: </a:t>
            </a:r>
            <a:r>
              <a:rPr lang="en-US" altLang="en-US" dirty="0"/>
              <a:t>The assessment of a patient suspected to have an infectious disease should be approached much like any other medical patient. First, the scene must be sized up and standard precautions taken. Always show respect for the feelings of the patient, family members, and others at the scene.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4996"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When assessing a patient with an infectious disease, what is the first action you should perform?</a:t>
            </a:r>
          </a:p>
          <a:p>
            <a:pPr marL="1016000" lvl="1" indent="-444500">
              <a:spcBef>
                <a:spcPct val="35000"/>
              </a:spcBef>
              <a:buFontTx/>
              <a:buAutoNum type="alphaUcPeriod"/>
            </a:pPr>
            <a:r>
              <a:rPr lang="en-US" altLang="en-US" dirty="0"/>
              <a:t>Size up the scene and take standard precautions.</a:t>
            </a:r>
            <a:br>
              <a:rPr lang="en-US" altLang="en-US" dirty="0"/>
            </a:br>
            <a:r>
              <a:rPr lang="en-US" altLang="en-US" b="1" dirty="0"/>
              <a:t>Rationale: </a:t>
            </a:r>
            <a:r>
              <a:rPr lang="en-US" altLang="en-US" dirty="0">
                <a:solidFill>
                  <a:srgbClr val="F37021"/>
                </a:solidFill>
              </a:rPr>
              <a:t>Correct answer</a:t>
            </a:r>
          </a:p>
          <a:p>
            <a:pPr marL="1028700" lvl="1" indent="-457200">
              <a:buFont typeface="+mj-lt"/>
              <a:buAutoNum type="alphaUcPeriod" startAt="2"/>
            </a:pPr>
            <a:r>
              <a:rPr lang="en-US" altLang="en-US" dirty="0"/>
              <a:t>Obtain a SAMPLE history.</a:t>
            </a:r>
            <a:br>
              <a:rPr lang="en-US" altLang="en-US" dirty="0"/>
            </a:br>
            <a:r>
              <a:rPr lang="en-US" altLang="en-US" b="1" dirty="0"/>
              <a:t>Rationale: </a:t>
            </a:r>
            <a:r>
              <a:rPr lang="en-US" altLang="en-US" dirty="0">
                <a:solidFill>
                  <a:srgbClr val="F37021"/>
                </a:solidFill>
              </a:rPr>
              <a:t>You must always ensure your own safety before assessing the patient.</a:t>
            </a:r>
            <a:r>
              <a:rPr lang="en-US" altLang="en-US" dirty="0"/>
              <a:t> </a:t>
            </a:r>
          </a:p>
          <a:p>
            <a:pPr marL="1016000" lvl="1" indent="-444500">
              <a:buFontTx/>
              <a:buAutoNum type="alphaUcPeriod" startAt="2"/>
            </a:pPr>
            <a:r>
              <a:rPr lang="en-US" altLang="en-US" dirty="0"/>
              <a:t>Hand the patient off to a paramedic.</a:t>
            </a:r>
            <a:br>
              <a:rPr lang="en-US" altLang="en-US" dirty="0"/>
            </a:br>
            <a:r>
              <a:rPr lang="en-US" altLang="en-US" b="1" dirty="0"/>
              <a:t>Rationale: </a:t>
            </a:r>
            <a:r>
              <a:rPr lang="en-US" altLang="en-US" dirty="0">
                <a:solidFill>
                  <a:srgbClr val="F37021"/>
                </a:solidFill>
              </a:rPr>
              <a:t>EMTs are qualified to assess patients with infectious diseases.</a:t>
            </a:r>
          </a:p>
          <a:p>
            <a:pPr marL="1016000" lvl="1" indent="-444500">
              <a:buFontTx/>
              <a:buAutoNum type="alphaUcPeriod" startAt="2"/>
            </a:pPr>
            <a:r>
              <a:rPr lang="en-US" altLang="en-US" dirty="0"/>
              <a:t>Cover your mouth and nose.</a:t>
            </a:r>
            <a:br>
              <a:rPr lang="en-US" altLang="en-US" dirty="0"/>
            </a:br>
            <a:r>
              <a:rPr lang="en-US" altLang="en-US" b="1" dirty="0"/>
              <a:t>Rationale: </a:t>
            </a:r>
            <a:r>
              <a:rPr lang="en-US" altLang="en-US" dirty="0">
                <a:solidFill>
                  <a:srgbClr val="F37021"/>
                </a:solidFill>
              </a:rPr>
              <a:t>This action is not necessary; most diseases are transmitted via blood or body fluids. Remain calm and be respectful.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88068"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Cirrhosis of the liver develops in 50% of patients with chronic hepatitis 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5AE11-B828-D840-889A-C4DF145A551C}"/>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CA72D95D-447F-104E-ABB5-B7B3243320DB}"/>
              </a:ext>
            </a:extLst>
          </p:cNvPr>
          <p:cNvSpPr>
            <a:spLocks noGrp="1"/>
          </p:cNvSpPr>
          <p:nvPr>
            <p:ph idx="1"/>
          </p:nvPr>
        </p:nvSpPr>
        <p:spPr/>
        <p:txBody>
          <a:bodyPr/>
          <a:lstStyle/>
          <a:p>
            <a:pPr marL="457200" indent="-457200">
              <a:spcBef>
                <a:spcPct val="35000"/>
              </a:spcBef>
              <a:buFont typeface="+mj-lt"/>
              <a:buAutoNum type="arabicPeriod" startAt="7"/>
            </a:pPr>
            <a:r>
              <a:rPr lang="en-US" altLang="en-US" dirty="0"/>
              <a:t>Your patient believes he has hepatitis and is now exhibiting signs of cirrhosis of the liver. He most likely has:</a:t>
            </a:r>
          </a:p>
          <a:p>
            <a:pPr marL="1028700" lvl="1" indent="-457200">
              <a:buFont typeface="+mj-lt"/>
              <a:buAutoNum type="alphaUcPeriod"/>
            </a:pPr>
            <a:r>
              <a:rPr lang="en-US" altLang="en-US" dirty="0"/>
              <a:t>hepatitis A.</a:t>
            </a:r>
          </a:p>
          <a:p>
            <a:pPr marL="1028700" lvl="1" indent="-457200">
              <a:buFont typeface="+mj-lt"/>
              <a:buAutoNum type="alphaUcPeriod"/>
            </a:pPr>
            <a:r>
              <a:rPr lang="en-US" altLang="en-US" dirty="0"/>
              <a:t>hepatitis B.</a:t>
            </a:r>
          </a:p>
          <a:p>
            <a:pPr marL="1028700" lvl="1" indent="-457200">
              <a:buFont typeface="+mj-lt"/>
              <a:buAutoNum type="alphaUcPeriod"/>
            </a:pPr>
            <a:r>
              <a:rPr lang="en-US" altLang="en-US" dirty="0"/>
              <a:t>hepatitis C.</a:t>
            </a:r>
          </a:p>
          <a:p>
            <a:pPr marL="1028700" lvl="1" indent="-457200">
              <a:buFont typeface="+mj-lt"/>
              <a:buAutoNum type="alphaUcPeriod"/>
            </a:pPr>
            <a:r>
              <a:rPr lang="en-US" altLang="en-US" dirty="0"/>
              <a:t>hepatitis D.</a:t>
            </a:r>
          </a:p>
          <a:p>
            <a:pPr marL="0" indent="0">
              <a:buNone/>
            </a:pPr>
            <a:endParaRPr lang="en-US" dirty="0"/>
          </a:p>
        </p:txBody>
      </p:sp>
    </p:spTree>
    <p:extLst>
      <p:ext uri="{BB962C8B-B14F-4D97-AF65-F5344CB8AC3E}">
        <p14:creationId xmlns:p14="http://schemas.microsoft.com/office/powerpoint/2010/main" val="34432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2D38-F533-8E49-BC76-DBC4ECD29CDC}"/>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12F2214-C2E2-6B44-B4CB-0D83862C7F14}"/>
              </a:ext>
            </a:extLst>
          </p:cNvPr>
          <p:cNvSpPr>
            <a:spLocks noGrp="1"/>
          </p:cNvSpPr>
          <p:nvPr>
            <p:ph idx="1"/>
          </p:nvPr>
        </p:nvSpPr>
        <p:spPr>
          <a:xfrm>
            <a:off x="925830" y="1490870"/>
            <a:ext cx="9549429" cy="4699047"/>
          </a:xfrm>
        </p:spPr>
        <p:txBody>
          <a:bodyPr/>
          <a:lstStyle/>
          <a:p>
            <a:pPr marL="0" indent="0">
              <a:buFontTx/>
              <a:buNone/>
            </a:pPr>
            <a:r>
              <a:rPr lang="en-US" altLang="en-US" b="1" dirty="0"/>
              <a:t>Answer: </a:t>
            </a:r>
            <a:r>
              <a:rPr lang="en-US" altLang="en-US" dirty="0">
                <a:solidFill>
                  <a:srgbClr val="F37021"/>
                </a:solidFill>
              </a:rPr>
              <a:t>C</a:t>
            </a:r>
          </a:p>
          <a:p>
            <a:pPr marL="0" indent="0">
              <a:spcBef>
                <a:spcPct val="35000"/>
              </a:spcBef>
              <a:buFontTx/>
              <a:buNone/>
            </a:pPr>
            <a:r>
              <a:rPr lang="en-US" altLang="en-US" b="1" dirty="0"/>
              <a:t>Rationale: </a:t>
            </a:r>
            <a:r>
              <a:rPr lang="en-US" altLang="en-US" dirty="0"/>
              <a:t>Cirrhosis of the liver develops in 50% of patients with chronic hepatitis C.</a:t>
            </a:r>
          </a:p>
        </p:txBody>
      </p:sp>
    </p:spTree>
    <p:extLst>
      <p:ext uri="{BB962C8B-B14F-4D97-AF65-F5344CB8AC3E}">
        <p14:creationId xmlns:p14="http://schemas.microsoft.com/office/powerpoint/2010/main" val="39249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89092"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Your patient believes he has hepatitis and is now exhibiting signs of cirrhosis of the liver. He most likely has:</a:t>
            </a:r>
          </a:p>
          <a:p>
            <a:pPr marL="1016000" lvl="1" indent="-444500">
              <a:buFontTx/>
              <a:buAutoNum type="alphaUcPeriod"/>
            </a:pPr>
            <a:r>
              <a:rPr lang="en-US" altLang="en-US" dirty="0"/>
              <a:t>hepatitis A.</a:t>
            </a:r>
            <a:br>
              <a:rPr lang="en-US" altLang="en-US" dirty="0"/>
            </a:br>
            <a:r>
              <a:rPr lang="en-US" altLang="en-US" b="1" dirty="0"/>
              <a:t>Rationale: </a:t>
            </a:r>
            <a:r>
              <a:rPr lang="en-US" altLang="en-US" dirty="0">
                <a:solidFill>
                  <a:srgbClr val="F37021"/>
                </a:solidFill>
              </a:rPr>
              <a:t>Cirrhosis of the liver is not an indication.</a:t>
            </a:r>
          </a:p>
          <a:p>
            <a:pPr marL="1016000" lvl="1" indent="-444500">
              <a:buFontTx/>
              <a:buAutoNum type="alphaUcPeriod"/>
            </a:pPr>
            <a:r>
              <a:rPr lang="en-US" altLang="en-US" dirty="0"/>
              <a:t>hepatitis B.</a:t>
            </a:r>
            <a:br>
              <a:rPr lang="en-US" altLang="en-US" dirty="0"/>
            </a:br>
            <a:r>
              <a:rPr lang="en-US" altLang="en-US" b="1" dirty="0"/>
              <a:t>Rationale: </a:t>
            </a:r>
            <a:r>
              <a:rPr lang="en-US" altLang="en-US" dirty="0">
                <a:solidFill>
                  <a:srgbClr val="F37021"/>
                </a:solidFill>
              </a:rPr>
              <a:t>Cirrhosis of the liver is not an indication.</a:t>
            </a:r>
          </a:p>
          <a:p>
            <a:pPr marL="1016000" lvl="1" indent="-444500">
              <a:buFontTx/>
              <a:buAutoNum type="alphaUcPeriod" startAt="3"/>
            </a:pPr>
            <a:r>
              <a:rPr lang="en-US" altLang="en-US" dirty="0"/>
              <a:t>hepatitis C.</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hepatitis D.</a:t>
            </a:r>
            <a:br>
              <a:rPr lang="en-US" altLang="en-US" dirty="0"/>
            </a:br>
            <a:r>
              <a:rPr lang="en-US" altLang="en-US" b="1" dirty="0"/>
              <a:t>Rationale: </a:t>
            </a:r>
            <a:r>
              <a:rPr lang="en-US" altLang="en-US" dirty="0">
                <a:solidFill>
                  <a:srgbClr val="F37021"/>
                </a:solidFill>
              </a:rPr>
              <a:t>Cirrhosis of the liver is not an indication.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1140"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Your patient is complaining of fever, headache, stiffness of the neck, and red blotches on his skin. He most likely has:</a:t>
            </a:r>
          </a:p>
          <a:p>
            <a:pPr marL="1016000" lvl="1" indent="-444500">
              <a:buFontTx/>
              <a:buAutoNum type="alphaUcPeriod"/>
            </a:pPr>
            <a:r>
              <a:rPr lang="en-US" altLang="en-US" dirty="0"/>
              <a:t>tuberculosis.</a:t>
            </a:r>
          </a:p>
          <a:p>
            <a:pPr marL="1016000" lvl="1" indent="-444500">
              <a:buFontTx/>
              <a:buAutoNum type="alphaUcPeriod"/>
            </a:pPr>
            <a:r>
              <a:rPr lang="en-US" altLang="en-US" dirty="0"/>
              <a:t>hepatitis B.</a:t>
            </a:r>
          </a:p>
          <a:p>
            <a:pPr marL="1016000" lvl="1" indent="-444500">
              <a:buFontTx/>
              <a:buAutoNum type="alphaUcPeriod"/>
            </a:pPr>
            <a:r>
              <a:rPr lang="en-US" altLang="en-US" dirty="0"/>
              <a:t>SARS.</a:t>
            </a:r>
          </a:p>
          <a:p>
            <a:pPr marL="1016000" lvl="1" indent="-444500">
              <a:buFontTx/>
              <a:buAutoNum type="alphaUcPeriod"/>
            </a:pPr>
            <a:r>
              <a:rPr lang="en-US" altLang="en-US" dirty="0"/>
              <a:t>meningitis.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2164"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D</a:t>
            </a:r>
          </a:p>
          <a:p>
            <a:pPr marL="0" indent="0">
              <a:spcBef>
                <a:spcPct val="35000"/>
              </a:spcBef>
              <a:buFontTx/>
              <a:buNone/>
            </a:pPr>
            <a:r>
              <a:rPr lang="en-US" altLang="en-US" b="1" dirty="0"/>
              <a:t>Rationale: </a:t>
            </a:r>
            <a:r>
              <a:rPr lang="en-US" altLang="en-US" dirty="0"/>
              <a:t>Patients with meningitis will have signs and symptoms such as fever, headache, stiff neck, and altered mental status. Patients with meningococcal meningitis often have red blotches on their skin; however, many patients with forms of meningitis that are not contagious also have red blotches.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3188"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Your patient is complaining of fever, headache, stiffness of the neck, and red blotches on his skin. He most likely has:</a:t>
            </a:r>
          </a:p>
          <a:p>
            <a:pPr marL="1016000" lvl="1" indent="-444500">
              <a:buFontTx/>
              <a:buAutoNum type="alphaUcPeriod"/>
            </a:pPr>
            <a:r>
              <a:rPr lang="en-US" altLang="en-US" dirty="0"/>
              <a:t>tuberculosis.</a:t>
            </a:r>
            <a:br>
              <a:rPr lang="en-US" altLang="en-US" dirty="0"/>
            </a:br>
            <a:r>
              <a:rPr lang="en-US" altLang="en-US" b="1" dirty="0"/>
              <a:t>Rationale: </a:t>
            </a:r>
            <a:r>
              <a:rPr lang="en-US" altLang="en-US" dirty="0">
                <a:solidFill>
                  <a:srgbClr val="F37021"/>
                </a:solidFill>
              </a:rPr>
              <a:t>These are not indications of tuberculosis.</a:t>
            </a:r>
          </a:p>
          <a:p>
            <a:pPr marL="1016000" lvl="1" indent="-444500">
              <a:buFontTx/>
              <a:buAutoNum type="alphaUcPeriod"/>
            </a:pPr>
            <a:r>
              <a:rPr lang="en-US" altLang="en-US" dirty="0"/>
              <a:t>hepatitis B.</a:t>
            </a:r>
            <a:br>
              <a:rPr lang="en-US" altLang="en-US" dirty="0"/>
            </a:br>
            <a:r>
              <a:rPr lang="en-US" altLang="en-US" b="1" dirty="0"/>
              <a:t>Rationale: </a:t>
            </a:r>
            <a:r>
              <a:rPr lang="en-US" altLang="en-US" dirty="0">
                <a:solidFill>
                  <a:srgbClr val="F37021"/>
                </a:solidFill>
              </a:rPr>
              <a:t>These are not indications of hepatitis B.</a:t>
            </a:r>
          </a:p>
          <a:p>
            <a:pPr marL="1016000" lvl="1" indent="-444500">
              <a:buFontTx/>
              <a:buAutoNum type="alphaUcPeriod" startAt="3"/>
            </a:pPr>
            <a:r>
              <a:rPr lang="en-US" altLang="en-US" dirty="0"/>
              <a:t>SARS.</a:t>
            </a:r>
            <a:br>
              <a:rPr lang="en-US" altLang="en-US" dirty="0"/>
            </a:br>
            <a:r>
              <a:rPr lang="en-US" altLang="en-US" b="1" dirty="0"/>
              <a:t>Rationale: </a:t>
            </a:r>
            <a:r>
              <a:rPr lang="en-US" altLang="en-US" dirty="0">
                <a:solidFill>
                  <a:srgbClr val="F37021"/>
                </a:solidFill>
              </a:rPr>
              <a:t>These are not indications of SARS.</a:t>
            </a:r>
          </a:p>
          <a:p>
            <a:pPr marL="1016000" lvl="1" indent="-444500">
              <a:buFontTx/>
              <a:buAutoNum type="alphaUcPeriod" startAt="3"/>
            </a:pPr>
            <a:r>
              <a:rPr lang="en-US" altLang="en-US" dirty="0"/>
              <a:t>meningitis.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5236"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What should you do if you are exposed to a patient who is found to have pulmonary tuberculosis?</a:t>
            </a:r>
          </a:p>
          <a:p>
            <a:pPr marL="1016000" lvl="1" indent="-444500">
              <a:buFontTx/>
              <a:buAutoNum type="alphaUcPeriod"/>
            </a:pPr>
            <a:r>
              <a:rPr lang="en-US" altLang="en-US" dirty="0"/>
              <a:t>Get the BCG vaccine.</a:t>
            </a:r>
          </a:p>
          <a:p>
            <a:pPr marL="1016000" lvl="1" indent="-444500">
              <a:buFontTx/>
              <a:buAutoNum type="alphaUcPeriod"/>
            </a:pPr>
            <a:r>
              <a:rPr lang="en-US" altLang="en-US" dirty="0"/>
              <a:t>Get a tuberculin skin test.</a:t>
            </a:r>
          </a:p>
          <a:p>
            <a:pPr marL="1016000" lvl="1" indent="-444500">
              <a:buFontTx/>
              <a:buAutoNum type="alphaUcPeriod"/>
            </a:pPr>
            <a:r>
              <a:rPr lang="en-US" altLang="en-US" dirty="0"/>
              <a:t>Undergo serious therapy.</a:t>
            </a:r>
          </a:p>
          <a:p>
            <a:pPr marL="1016000" lvl="1" indent="-444500">
              <a:buFontTx/>
              <a:buAutoNum type="alphaUcPeriod"/>
            </a:pPr>
            <a:r>
              <a:rPr lang="en-US" altLang="en-US" dirty="0"/>
              <a:t>No precautions need to be taken.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pPr>
              <a:lnSpc>
                <a:spcPct val="85000"/>
              </a:lnSpc>
              <a:defRPr/>
            </a:pPr>
            <a:r>
              <a:rPr lang="en-US" dirty="0">
                <a:cs typeface="+mj-cs"/>
              </a:rPr>
              <a:t>Types of Medical Emergencies </a:t>
            </a:r>
            <a:r>
              <a:rPr lang="en-US" sz="2000" b="0" dirty="0">
                <a:cs typeface="+mj-cs"/>
              </a:rPr>
              <a:t>(3 of 4)</a:t>
            </a:r>
          </a:p>
        </p:txBody>
      </p:sp>
      <p:sp>
        <p:nvSpPr>
          <p:cNvPr id="10243" name="Rectangle 1027"/>
          <p:cNvSpPr>
            <a:spLocks noGrp="1" noChangeArrowheads="1"/>
          </p:cNvSpPr>
          <p:nvPr>
            <p:ph idx="1"/>
          </p:nvPr>
        </p:nvSpPr>
        <p:spPr/>
        <p:txBody>
          <a:bodyPr rIns="228600"/>
          <a:lstStyle/>
          <a:p>
            <a:pPr>
              <a:spcBef>
                <a:spcPct val="35000"/>
              </a:spcBef>
            </a:pPr>
            <a:r>
              <a:rPr lang="en-US" altLang="en-US" dirty="0"/>
              <a:t>Immunologic emergencies: involve the body</a:t>
            </a:r>
            <a:r>
              <a:rPr lang="ja-JP" altLang="en-US" dirty="0"/>
              <a:t>’</a:t>
            </a:r>
            <a:r>
              <a:rPr lang="en-US" altLang="ja-JP" dirty="0"/>
              <a:t>s response to foreign substances</a:t>
            </a:r>
          </a:p>
          <a:p>
            <a:pPr>
              <a:spcBef>
                <a:spcPct val="35000"/>
              </a:spcBef>
            </a:pPr>
            <a:r>
              <a:rPr lang="en-US" altLang="en-US" dirty="0"/>
              <a:t>Toxicologic emergencies: include poisoning and substance abuse</a:t>
            </a:r>
          </a:p>
          <a:p>
            <a:pPr>
              <a:spcBef>
                <a:spcPct val="35000"/>
              </a:spcBef>
            </a:pPr>
            <a:r>
              <a:rPr lang="en-US" altLang="en-US" dirty="0"/>
              <a:t>Some medical emergencies are caused by psychological or behavioral problems.</a:t>
            </a:r>
          </a:p>
          <a:p>
            <a:pPr>
              <a:spcBef>
                <a:spcPct val="35000"/>
              </a:spcBef>
            </a:pPr>
            <a:r>
              <a:rPr lang="en-US" altLang="en-US" dirty="0"/>
              <a:t>Gynecologic emergencies: involve female reproductive organs</a:t>
            </a:r>
          </a:p>
          <a:p>
            <a:pPr>
              <a:spcBef>
                <a:spcPct val="35000"/>
              </a:spcBef>
            </a:pPr>
            <a:endParaRPr lang="en-US" altLang="en-US" dirty="0"/>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6260" name="Rectangle 3"/>
          <p:cNvSpPr>
            <a:spLocks noGrp="1" noChangeArrowheads="1"/>
          </p:cNvSpPr>
          <p:nvPr>
            <p:ph idx="1"/>
          </p:nvPr>
        </p:nvSpPr>
        <p:spPr/>
        <p:txBody>
          <a:bodyPr rIns="228600"/>
          <a:lstStyle/>
          <a:p>
            <a:pPr marL="0" indent="0">
              <a:buFontTx/>
              <a:buNone/>
            </a:pPr>
            <a:r>
              <a:rPr lang="en-US" altLang="en-US" b="1" dirty="0"/>
              <a:t>Answer: </a:t>
            </a:r>
            <a:r>
              <a:rPr lang="en-US" altLang="en-US" dirty="0">
                <a:solidFill>
                  <a:srgbClr val="F37021"/>
                </a:solidFill>
              </a:rPr>
              <a:t>B</a:t>
            </a:r>
          </a:p>
          <a:p>
            <a:pPr marL="0" indent="0">
              <a:spcBef>
                <a:spcPct val="35000"/>
              </a:spcBef>
              <a:buFontTx/>
              <a:buNone/>
            </a:pPr>
            <a:r>
              <a:rPr lang="en-US" altLang="en-US" b="1" dirty="0"/>
              <a:t>Rationale: </a:t>
            </a:r>
            <a:r>
              <a:rPr lang="en-US" altLang="en-US" dirty="0"/>
              <a:t>If you are exposed to a patient who is found to have pulmonary tuberculosis, you will be given a tuberculin skin test. This simple skin test determines whether a person has been infected with </a:t>
            </a:r>
            <a:r>
              <a:rPr lang="en-US" altLang="en-US" i="1" dirty="0"/>
              <a:t>M. tuberculosis</a:t>
            </a:r>
            <a:r>
              <a:rPr lang="en-US" alt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97284"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What should you do if you are exposed to a patient who is found to have pulmonary tuberculosis?</a:t>
            </a:r>
          </a:p>
          <a:p>
            <a:pPr marL="1016000" lvl="1" indent="-444500">
              <a:buFontTx/>
              <a:buAutoNum type="alphaUcPeriod"/>
            </a:pPr>
            <a:r>
              <a:rPr lang="en-US" altLang="en-US" dirty="0"/>
              <a:t>Get the BCG vaccine.</a:t>
            </a:r>
            <a:br>
              <a:rPr lang="en-US" altLang="en-US" dirty="0"/>
            </a:br>
            <a:r>
              <a:rPr lang="en-US" altLang="en-US" b="1" dirty="0"/>
              <a:t>Rationale: </a:t>
            </a:r>
            <a:r>
              <a:rPr lang="en-US" altLang="en-US" dirty="0">
                <a:solidFill>
                  <a:srgbClr val="F37021"/>
                </a:solidFill>
              </a:rPr>
              <a:t>The BCG vaccine is only rarely used in the United States. A tuberculin skin test should be sufficient.</a:t>
            </a:r>
          </a:p>
          <a:p>
            <a:pPr marL="1016000" lvl="1" indent="-444500">
              <a:buFontTx/>
              <a:buAutoNum type="alphaUcPeriod"/>
            </a:pPr>
            <a:r>
              <a:rPr lang="en-US" altLang="en-US" dirty="0"/>
              <a:t>Get a tuberculin skin test.</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Undergo serious therapy.</a:t>
            </a:r>
            <a:br>
              <a:rPr lang="en-US" altLang="en-US" dirty="0"/>
            </a:br>
            <a:r>
              <a:rPr lang="en-US" altLang="en-US" b="1" dirty="0"/>
              <a:t>Rationale: </a:t>
            </a:r>
            <a:r>
              <a:rPr lang="en-US" altLang="en-US" dirty="0">
                <a:solidFill>
                  <a:srgbClr val="F37021"/>
                </a:solidFill>
              </a:rPr>
              <a:t>Serious therapy is not necessary; a tuberculin skin test should be sufficient.</a:t>
            </a:r>
          </a:p>
          <a:p>
            <a:pPr marL="1016000" lvl="1" indent="-444500">
              <a:buFontTx/>
              <a:buAutoNum type="alphaUcPeriod" startAt="3"/>
            </a:pPr>
            <a:r>
              <a:rPr lang="en-US" altLang="en-US" dirty="0"/>
              <a:t>No precautions need to be taken.</a:t>
            </a:r>
            <a:br>
              <a:rPr lang="en-US" altLang="en-US" dirty="0"/>
            </a:br>
            <a:r>
              <a:rPr lang="en-US" altLang="en-US" b="1" dirty="0"/>
              <a:t>Rationale: </a:t>
            </a:r>
            <a:r>
              <a:rPr lang="en-US" altLang="en-US" dirty="0">
                <a:solidFill>
                  <a:srgbClr val="F37021"/>
                </a:solidFill>
              </a:rPr>
              <a:t>A tuberculin skin test is recommended.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9332"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All of the following are factors that increase the risk for developing MRSA, EXCEPT:</a:t>
            </a:r>
          </a:p>
          <a:p>
            <a:pPr marL="1204913" lvl="1" indent="-407988">
              <a:buFontTx/>
              <a:buAutoNum type="alphaUcPeriod"/>
            </a:pPr>
            <a:r>
              <a:rPr lang="en-US" altLang="en-US" dirty="0"/>
              <a:t>antibiotic therapy.</a:t>
            </a:r>
          </a:p>
          <a:p>
            <a:pPr marL="1204913" lvl="1" indent="-407988">
              <a:buFontTx/>
              <a:buAutoNum type="alphaUcPeriod"/>
            </a:pPr>
            <a:r>
              <a:rPr lang="en-US" altLang="en-US" dirty="0"/>
              <a:t>prolonged hospital stays.</a:t>
            </a:r>
          </a:p>
          <a:p>
            <a:pPr marL="1204913" lvl="1" indent="-407988">
              <a:buFontTx/>
              <a:buAutoNum type="alphaUcPeriod"/>
            </a:pPr>
            <a:r>
              <a:rPr lang="en-US" altLang="en-US" dirty="0"/>
              <a:t>exposure to an infected patient.</a:t>
            </a:r>
          </a:p>
          <a:p>
            <a:pPr marL="1204913" lvl="1" indent="-407988">
              <a:buFontTx/>
              <a:buAutoNum type="alphaUcPeriod"/>
            </a:pPr>
            <a:r>
              <a:rPr lang="en-US" altLang="en-US" dirty="0"/>
              <a:t>close contact with wild birds.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0356" name="Rectangle 3"/>
          <p:cNvSpPr>
            <a:spLocks noGrp="1" noChangeArrowheads="1"/>
          </p:cNvSpPr>
          <p:nvPr>
            <p:ph idx="1"/>
          </p:nvPr>
        </p:nvSpPr>
        <p:spPr/>
        <p:txBody>
          <a:bodyPr rIns="228600"/>
          <a:lstStyle/>
          <a:p>
            <a:pPr marL="0" indent="0">
              <a:buFontTx/>
              <a:buNone/>
            </a:pPr>
            <a:r>
              <a:rPr lang="en-US" altLang="en-US" b="1" dirty="0"/>
              <a:t>Answer:</a:t>
            </a:r>
            <a:r>
              <a:rPr lang="en-US" altLang="en-US" dirty="0">
                <a:solidFill>
                  <a:srgbClr val="F37021"/>
                </a:solidFill>
              </a:rPr>
              <a:t> D</a:t>
            </a:r>
          </a:p>
          <a:p>
            <a:pPr marL="0" indent="0">
              <a:spcBef>
                <a:spcPct val="35000"/>
              </a:spcBef>
              <a:buFontTx/>
              <a:buNone/>
            </a:pPr>
            <a:r>
              <a:rPr lang="en-US" altLang="en-US" b="1" dirty="0"/>
              <a:t>Rationale: </a:t>
            </a:r>
            <a:r>
              <a:rPr lang="en-US" altLang="en-US" dirty="0"/>
              <a:t>Factors that increase the risk for developing MRSA include antibiotic therapy, prolonged hospital stays, a stay in intensive care or a burn unit, and exposure to an infected patient. Close contact with wild birds is a factor that may increase the risk of acquiring avian flu.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pPr>
              <a:lnSpc>
                <a:spcPct val="85000"/>
              </a:lnSpc>
              <a:defRPr/>
            </a:pPr>
            <a:r>
              <a:rPr lang="en-US" dirty="0">
                <a:cs typeface="+mj-cs"/>
              </a:rPr>
              <a:t>Review</a:t>
            </a:r>
          </a:p>
        </p:txBody>
      </p:sp>
      <p:sp>
        <p:nvSpPr>
          <p:cNvPr id="101380" name="Rectangle 1027"/>
          <p:cNvSpPr>
            <a:spLocks noGrp="1" noChangeArrowheads="1"/>
          </p:cNvSpPr>
          <p:nvPr>
            <p:ph idx="1"/>
          </p:nvPr>
        </p:nvSpPr>
        <p:spPr>
          <a:xfrm>
            <a:off x="914400" y="1447800"/>
            <a:ext cx="10363200" cy="5105400"/>
          </a:xfrm>
        </p:spPr>
        <p:txBody>
          <a:bodyPr rIns="228600"/>
          <a:lstStyle/>
          <a:p>
            <a:pPr marL="682625" indent="-682625">
              <a:spcBef>
                <a:spcPct val="35000"/>
              </a:spcBef>
              <a:buFontTx/>
              <a:buAutoNum type="arabicPeriod" startAt="10"/>
            </a:pPr>
            <a:r>
              <a:rPr lang="en-US" altLang="en-US" dirty="0"/>
              <a:t>All of the following are factors that increase the risk for developing MRSA, EXCEPT:</a:t>
            </a:r>
          </a:p>
          <a:p>
            <a:pPr marL="1254125" lvl="1" indent="-457200">
              <a:buFontTx/>
              <a:buAutoNum type="alphaUcPeriod"/>
            </a:pPr>
            <a:r>
              <a:rPr lang="en-US" altLang="en-US" dirty="0"/>
              <a:t>antibiotic therapy.</a:t>
            </a:r>
            <a:br>
              <a:rPr lang="en-US" altLang="en-US" dirty="0"/>
            </a:br>
            <a:r>
              <a:rPr lang="en-US" altLang="en-US" b="1" dirty="0"/>
              <a:t>Rationale: </a:t>
            </a:r>
            <a:r>
              <a:rPr lang="en-US" altLang="en-US" dirty="0">
                <a:solidFill>
                  <a:srgbClr val="F37021"/>
                </a:solidFill>
              </a:rPr>
              <a:t>This is a factor.</a:t>
            </a:r>
          </a:p>
          <a:p>
            <a:pPr marL="1254125" lvl="1" indent="-457200">
              <a:buFontTx/>
              <a:buAutoNum type="alphaUcPeriod"/>
            </a:pPr>
            <a:r>
              <a:rPr lang="en-US" altLang="en-US" dirty="0"/>
              <a:t>prolonged hospital stays.</a:t>
            </a:r>
            <a:br>
              <a:rPr lang="en-US" altLang="en-US" dirty="0"/>
            </a:br>
            <a:r>
              <a:rPr lang="en-US" altLang="en-US" b="1" dirty="0"/>
              <a:t>Rationale: </a:t>
            </a:r>
            <a:r>
              <a:rPr lang="en-US" altLang="en-US" dirty="0">
                <a:solidFill>
                  <a:srgbClr val="F37021"/>
                </a:solidFill>
              </a:rPr>
              <a:t>This is a factor.</a:t>
            </a:r>
          </a:p>
          <a:p>
            <a:pPr marL="1254125" lvl="1" indent="-457200">
              <a:buFontTx/>
              <a:buAutoNum type="alphaUcPeriod"/>
            </a:pPr>
            <a:r>
              <a:rPr lang="en-US" altLang="en-US" dirty="0"/>
              <a:t>exposure to an infected patient.</a:t>
            </a:r>
            <a:br>
              <a:rPr lang="en-US" altLang="en-US" dirty="0"/>
            </a:br>
            <a:r>
              <a:rPr lang="en-US" altLang="en-US" b="1" dirty="0"/>
              <a:t>Rationale: </a:t>
            </a:r>
            <a:r>
              <a:rPr lang="en-US" altLang="en-US" dirty="0">
                <a:solidFill>
                  <a:srgbClr val="F37021"/>
                </a:solidFill>
              </a:rPr>
              <a:t>This is a factor.</a:t>
            </a:r>
          </a:p>
          <a:p>
            <a:pPr marL="1254125" lvl="1" indent="-457200">
              <a:buFontTx/>
              <a:buAutoNum type="alphaUcPeriod"/>
            </a:pPr>
            <a:r>
              <a:rPr lang="en-US" altLang="en-US" dirty="0"/>
              <a:t>close contact with wild birds.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defRPr/>
            </a:pPr>
            <a:r>
              <a:rPr lang="en-US" dirty="0">
                <a:cs typeface="+mj-cs"/>
              </a:rPr>
              <a:t>Types of Medical Emergencies </a:t>
            </a:r>
            <a:r>
              <a:rPr lang="en-US" sz="2000" b="0" dirty="0">
                <a:cs typeface="+mj-cs"/>
              </a:rPr>
              <a:t>(4 of 4)</a:t>
            </a:r>
          </a:p>
        </p:txBody>
      </p:sp>
      <p:pic>
        <p:nvPicPr>
          <p:cNvPr id="1026" name="Picture 2" descr="A table, titled, common medical emergencies. There are two columns, namely, type of medical emergency and related conditions from left to right. First row reads, Respiratory; Asthma, emphysema, chronic bronchitis. Second row reads, Cardiovascular; Heart attack (myocardial infarction), congestive heart failure. Third row reads, Neurologic; Seizure, stroke, syncope. Fourth row reads, Gastrointestinal; Appendicitis, diverticulitis, pancreatitis. Fifth row reads, Urologic; Kidney stones, bladder infection, Sixth row reads, Endocrine; Diabetes mellitus. Seventh row reads, Hematologic; Sickle cell disease, hemophilia. Ninth row reads, Immunologic; Anaphylactic reaction (severe allergy to bee stings, food, or other substances). Tenth row reads, Toxicologic; Substance abuse; food, plant, or chemical poisoning. Eleventh row reads, Behavioral; Alzheimer disease, schizophrenia, depression, suicide. Twelfth row reads, Gynecologic; Vaginal bleeding, sexually transmitted disease, pelvic inflammatory disease, ectopic pregnancy.&#10;" title="A table, titled, common medical emergenci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416" y="1282379"/>
            <a:ext cx="3488602" cy="5540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NRSTYLE" val="H1 REAL"/>
</p:tagLst>
</file>

<file path=ppt/tags/tag2.xml><?xml version="1.0" encoding="utf-8"?>
<p:tagLst xmlns:a="http://schemas.openxmlformats.org/drawingml/2006/main" xmlns:r="http://schemas.openxmlformats.org/officeDocument/2006/relationships" xmlns:p="http://schemas.openxmlformats.org/presentationml/2006/main">
  <p:tag name="RNRSTYLE" val="H1 REAL"/>
</p:tagLst>
</file>

<file path=ppt/tags/tag3.xml><?xml version="1.0" encoding="utf-8"?>
<p:tagLst xmlns:a="http://schemas.openxmlformats.org/drawingml/2006/main" xmlns:r="http://schemas.openxmlformats.org/officeDocument/2006/relationships" xmlns:p="http://schemas.openxmlformats.org/presentationml/2006/main">
  <p:tag name="RNRSTYLE" val="H1 REAL"/>
</p:tagLst>
</file>

<file path=ppt/theme/theme1.xml><?xml version="1.0" encoding="utf-8"?>
<a:theme xmlns:a="http://schemas.openxmlformats.org/drawingml/2006/main" name="Educational subjects 16x9">
  <a:themeElements>
    <a:clrScheme name="Custom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1338</TotalTime>
  <Words>8128</Words>
  <Application>Microsoft Macintosh PowerPoint</Application>
  <PresentationFormat>Widescreen</PresentationFormat>
  <Paragraphs>776</Paragraphs>
  <Slides>84</Slides>
  <Notes>82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Times New Roman</vt:lpstr>
      <vt:lpstr>Wingdings</vt:lpstr>
      <vt:lpstr>Educational subjects 16x9</vt:lpstr>
      <vt:lpstr>Medical Overview</vt:lpstr>
      <vt:lpstr>National EMS Education Standard Competencies (1 of 3)</vt:lpstr>
      <vt:lpstr>National EMS Education Standard Competencies (2 of 3)</vt:lpstr>
      <vt:lpstr>National EMS Education Standard Competencies (3 of 3)</vt:lpstr>
      <vt:lpstr>Introduction</vt:lpstr>
      <vt:lpstr>Types of Medical Emergencies (1 of 4)</vt:lpstr>
      <vt:lpstr>Types of Medical Emergencies (2 of 4)</vt:lpstr>
      <vt:lpstr>Types of Medical Emergencies (3 of 4)</vt:lpstr>
      <vt:lpstr>Types of Medical Emergencies (4 of 4)</vt:lpstr>
      <vt:lpstr>Patient Assessment (1 of 3)</vt:lpstr>
      <vt:lpstr>Patient Assessment (2 of 3)</vt:lpstr>
      <vt:lpstr>Patient Assessment (3 of 3)</vt:lpstr>
      <vt:lpstr>Scene Size-up</vt:lpstr>
      <vt:lpstr>Primary Assessment (1 of 5)</vt:lpstr>
      <vt:lpstr>Primary Assessment (2 of 5)</vt:lpstr>
      <vt:lpstr>Primary Assessment (3 of 5)</vt:lpstr>
      <vt:lpstr>Primary Assessment (4 of 5)</vt:lpstr>
      <vt:lpstr>Primary Assessment (5 of 5)</vt:lpstr>
      <vt:lpstr>History Taking (1 of 2)</vt:lpstr>
      <vt:lpstr>History Taking (2 of 2)</vt:lpstr>
      <vt:lpstr>Secondary Assessment (1 of 3)</vt:lpstr>
      <vt:lpstr>Secondary Assessment (2 of 3)</vt:lpstr>
      <vt:lpstr>Secondary Assessment (3 of 3)</vt:lpstr>
      <vt:lpstr>Reassessment</vt:lpstr>
      <vt:lpstr>Management: Transport and Destination (1 of 6)</vt:lpstr>
      <vt:lpstr>Management: Transport and Destination (2 of 6)</vt:lpstr>
      <vt:lpstr>Management: Transport and Destination (3 of 6)</vt:lpstr>
      <vt:lpstr>Management: Transport and Destination (4 of 6)</vt:lpstr>
      <vt:lpstr>Management: Transport and Destination (5 of 6)</vt:lpstr>
      <vt:lpstr>Management: Transport and Destination (6 of 6)</vt:lpstr>
      <vt:lpstr>Infectious Diseases (1 of 3)</vt:lpstr>
      <vt:lpstr>Infectious Diseases (2 of 3)</vt:lpstr>
      <vt:lpstr>Infectious Diseases (3 of 3)</vt:lpstr>
      <vt:lpstr>Epidemic and Pandemic Considerations </vt:lpstr>
      <vt:lpstr>Influenza (1 of 2)</vt:lpstr>
      <vt:lpstr>Influenza (2 of 2)</vt:lpstr>
      <vt:lpstr>Herpes Simplex</vt:lpstr>
      <vt:lpstr>HIV Infection (1 of 2)</vt:lpstr>
      <vt:lpstr>HIV Infection (2 of 2)</vt:lpstr>
      <vt:lpstr>Hepatitis (1 of 2)</vt:lpstr>
      <vt:lpstr>Hepatitis (2 of 2)</vt:lpstr>
      <vt:lpstr>Meningitis </vt:lpstr>
      <vt:lpstr>Tuberculosis (1 of 2)</vt:lpstr>
      <vt:lpstr>Tuberculosis (2 of 2)</vt:lpstr>
      <vt:lpstr>Whooping Cough</vt:lpstr>
      <vt:lpstr>Methicillin-Resistant Staphylococcus aureus (MRSA) (1 of 2)</vt:lpstr>
      <vt:lpstr>Methicillin-Resistant Staphylococcus aureus (MRSA) (2 of 2)</vt:lpstr>
      <vt:lpstr>Global Health Issues (1 of 3) </vt:lpstr>
      <vt:lpstr>Global Health Issues (2 of 3) </vt:lpstr>
      <vt:lpstr>Global Health Issues (3 of 3) </vt:lpstr>
      <vt:lpstr>Travel Medicine (1 of 2) </vt:lpstr>
      <vt:lpstr>Travel Medicine (2 of 2) </vt:lpstr>
      <vt:lpstr>Conclusion</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47</cp:revision>
  <dcterms:created xsi:type="dcterms:W3CDTF">2019-03-08T18:11:57Z</dcterms:created>
  <dcterms:modified xsi:type="dcterms:W3CDTF">2020-12-10T17:11:35Z</dcterms:modified>
</cp:coreProperties>
</file>